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0" r:id="rId5"/>
    <p:sldId id="271" r:id="rId6"/>
    <p:sldId id="272" r:id="rId7"/>
    <p:sldId id="273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E36470-457C-44D0-8E9C-14046F52DF40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30A605F-E847-4850-82BC-54DDD01809EE}">
      <dgm:prSet phldrT="[Text]"/>
      <dgm:spPr/>
      <dgm:t>
        <a:bodyPr/>
        <a:lstStyle/>
        <a:p>
          <a:r>
            <a:rPr lang="en-US" dirty="0"/>
            <a:t>ABSOLUTEE</a:t>
          </a:r>
        </a:p>
        <a:p>
          <a:r>
            <a:rPr lang="en-US" dirty="0"/>
            <a:t>POOR</a:t>
          </a:r>
        </a:p>
      </dgm:t>
    </dgm:pt>
    <dgm:pt modelId="{6A77AA2C-EC6A-4CB5-9AD4-3AFCCB21C45E}" type="parTrans" cxnId="{7DFAE7CB-E29A-470C-B9EE-9ED071C09C87}">
      <dgm:prSet/>
      <dgm:spPr/>
      <dgm:t>
        <a:bodyPr/>
        <a:lstStyle/>
        <a:p>
          <a:endParaRPr lang="en-US"/>
        </a:p>
      </dgm:t>
    </dgm:pt>
    <dgm:pt modelId="{8C6ABCDF-B015-466E-9FE3-E72AAA684737}" type="sibTrans" cxnId="{7DFAE7CB-E29A-470C-B9EE-9ED071C09C87}">
      <dgm:prSet/>
      <dgm:spPr/>
      <dgm:t>
        <a:bodyPr/>
        <a:lstStyle/>
        <a:p>
          <a:endParaRPr lang="en-US"/>
        </a:p>
      </dgm:t>
    </dgm:pt>
    <dgm:pt modelId="{76E37920-873E-4FC2-840A-EB7041FF1C40}">
      <dgm:prSet phldrT="[Text]"/>
      <dgm:spPr/>
      <dgm:t>
        <a:bodyPr/>
        <a:lstStyle/>
        <a:p>
          <a:r>
            <a:rPr lang="en-US" dirty="0"/>
            <a:t>RELATIVE</a:t>
          </a:r>
        </a:p>
        <a:p>
          <a:r>
            <a:rPr lang="en-US" dirty="0"/>
            <a:t>POOR</a:t>
          </a:r>
        </a:p>
      </dgm:t>
    </dgm:pt>
    <dgm:pt modelId="{44201F1A-5737-49AD-A5BE-256859EC1EAF}" type="parTrans" cxnId="{A25220B0-8F28-4EE7-A718-B3C2F9B93DBF}">
      <dgm:prSet/>
      <dgm:spPr/>
      <dgm:t>
        <a:bodyPr/>
        <a:lstStyle/>
        <a:p>
          <a:endParaRPr lang="en-US"/>
        </a:p>
      </dgm:t>
    </dgm:pt>
    <dgm:pt modelId="{1A8AA7E6-77BD-420C-B5FE-72DD68306E7F}" type="sibTrans" cxnId="{A25220B0-8F28-4EE7-A718-B3C2F9B93DBF}">
      <dgm:prSet/>
      <dgm:spPr/>
      <dgm:t>
        <a:bodyPr/>
        <a:lstStyle/>
        <a:p>
          <a:endParaRPr lang="en-US"/>
        </a:p>
      </dgm:t>
    </dgm:pt>
    <dgm:pt modelId="{1BB24F9B-E3C0-41EF-8B8D-8813D3CC4189}">
      <dgm:prSet phldrT="[Text]"/>
      <dgm:spPr/>
      <dgm:t>
        <a:bodyPr/>
        <a:lstStyle/>
        <a:p>
          <a:r>
            <a:rPr lang="en-US" dirty="0"/>
            <a:t>RICH</a:t>
          </a:r>
        </a:p>
      </dgm:t>
    </dgm:pt>
    <dgm:pt modelId="{9C178E2B-631D-49FC-8135-90021BA747B8}" type="parTrans" cxnId="{23D2B824-6444-477B-9006-BE78F44426BB}">
      <dgm:prSet/>
      <dgm:spPr/>
      <dgm:t>
        <a:bodyPr/>
        <a:lstStyle/>
        <a:p>
          <a:endParaRPr lang="en-US"/>
        </a:p>
      </dgm:t>
    </dgm:pt>
    <dgm:pt modelId="{B75D0D27-FA17-40B1-BAB0-9E0275E533BA}" type="sibTrans" cxnId="{23D2B824-6444-477B-9006-BE78F44426BB}">
      <dgm:prSet/>
      <dgm:spPr/>
      <dgm:t>
        <a:bodyPr/>
        <a:lstStyle/>
        <a:p>
          <a:endParaRPr lang="en-US"/>
        </a:p>
      </dgm:t>
    </dgm:pt>
    <dgm:pt modelId="{0AA404BB-9473-4E66-8162-2EBDCCAED19E}" type="pres">
      <dgm:prSet presAssocID="{4FE36470-457C-44D0-8E9C-14046F52DF40}" presName="Name0" presStyleCnt="0">
        <dgm:presLayoutVars>
          <dgm:dir/>
          <dgm:animLvl val="lvl"/>
          <dgm:resizeHandles val="exact"/>
        </dgm:presLayoutVars>
      </dgm:prSet>
      <dgm:spPr/>
    </dgm:pt>
    <dgm:pt modelId="{AB6E4FB5-B5CF-4572-99CA-6A4F544EB910}" type="pres">
      <dgm:prSet presAssocID="{C30A605F-E847-4850-82BC-54DDD01809EE}" presName="parTxOnly" presStyleLbl="node1" presStyleIdx="0" presStyleCnt="3">
        <dgm:presLayoutVars>
          <dgm:chMax val="0"/>
          <dgm:chPref val="0"/>
          <dgm:bulletEnabled val="1"/>
        </dgm:presLayoutVars>
      </dgm:prSet>
      <dgm:spPr>
        <a:prstGeom prst="flowChartProcess">
          <a:avLst/>
        </a:prstGeom>
      </dgm:spPr>
    </dgm:pt>
    <dgm:pt modelId="{90EA8C6F-2C35-4271-9792-32B02DEBADE2}" type="pres">
      <dgm:prSet presAssocID="{8C6ABCDF-B015-466E-9FE3-E72AAA684737}" presName="parTxOnlySpace" presStyleCnt="0"/>
      <dgm:spPr/>
    </dgm:pt>
    <dgm:pt modelId="{496EDE93-275A-4A2D-B4CB-42BAF2BCFD1D}" type="pres">
      <dgm:prSet presAssocID="{76E37920-873E-4FC2-840A-EB7041FF1C40}" presName="parTxOnly" presStyleLbl="node1" presStyleIdx="1" presStyleCnt="3">
        <dgm:presLayoutVars>
          <dgm:chMax val="0"/>
          <dgm:chPref val="0"/>
          <dgm:bulletEnabled val="1"/>
        </dgm:presLayoutVars>
      </dgm:prSet>
      <dgm:spPr>
        <a:prstGeom prst="flowChartProcess">
          <a:avLst/>
        </a:prstGeom>
      </dgm:spPr>
    </dgm:pt>
    <dgm:pt modelId="{B2122682-4828-4CD6-88A8-C8F257EB0244}" type="pres">
      <dgm:prSet presAssocID="{1A8AA7E6-77BD-420C-B5FE-72DD68306E7F}" presName="parTxOnlySpace" presStyleCnt="0"/>
      <dgm:spPr/>
    </dgm:pt>
    <dgm:pt modelId="{1FB7AA67-6A11-4C03-9046-23E4B5382E42}" type="pres">
      <dgm:prSet presAssocID="{1BB24F9B-E3C0-41EF-8B8D-8813D3CC4189}" presName="parTxOnly" presStyleLbl="node1" presStyleIdx="2" presStyleCnt="3">
        <dgm:presLayoutVars>
          <dgm:chMax val="0"/>
          <dgm:chPref val="0"/>
          <dgm:bulletEnabled val="1"/>
        </dgm:presLayoutVars>
      </dgm:prSet>
      <dgm:spPr>
        <a:prstGeom prst="flowChartProcess">
          <a:avLst/>
        </a:prstGeom>
      </dgm:spPr>
    </dgm:pt>
  </dgm:ptLst>
  <dgm:cxnLst>
    <dgm:cxn modelId="{23D2B824-6444-477B-9006-BE78F44426BB}" srcId="{4FE36470-457C-44D0-8E9C-14046F52DF40}" destId="{1BB24F9B-E3C0-41EF-8B8D-8813D3CC4189}" srcOrd="2" destOrd="0" parTransId="{9C178E2B-631D-49FC-8135-90021BA747B8}" sibTransId="{B75D0D27-FA17-40B1-BAB0-9E0275E533BA}"/>
    <dgm:cxn modelId="{20A40D9E-4738-4089-82E5-66D06161C8E3}" type="presOf" srcId="{1BB24F9B-E3C0-41EF-8B8D-8813D3CC4189}" destId="{1FB7AA67-6A11-4C03-9046-23E4B5382E42}" srcOrd="0" destOrd="0" presId="urn:microsoft.com/office/officeart/2005/8/layout/chevron1"/>
    <dgm:cxn modelId="{0555819F-2FCF-4F9A-A9ED-120890D3F76B}" type="presOf" srcId="{4FE36470-457C-44D0-8E9C-14046F52DF40}" destId="{0AA404BB-9473-4E66-8162-2EBDCCAED19E}" srcOrd="0" destOrd="0" presId="urn:microsoft.com/office/officeart/2005/8/layout/chevron1"/>
    <dgm:cxn modelId="{E75101A9-F072-43F3-8C68-A9AF04049952}" type="presOf" srcId="{76E37920-873E-4FC2-840A-EB7041FF1C40}" destId="{496EDE93-275A-4A2D-B4CB-42BAF2BCFD1D}" srcOrd="0" destOrd="0" presId="urn:microsoft.com/office/officeart/2005/8/layout/chevron1"/>
    <dgm:cxn modelId="{A25220B0-8F28-4EE7-A718-B3C2F9B93DBF}" srcId="{4FE36470-457C-44D0-8E9C-14046F52DF40}" destId="{76E37920-873E-4FC2-840A-EB7041FF1C40}" srcOrd="1" destOrd="0" parTransId="{44201F1A-5737-49AD-A5BE-256859EC1EAF}" sibTransId="{1A8AA7E6-77BD-420C-B5FE-72DD68306E7F}"/>
    <dgm:cxn modelId="{D061B5C1-F8AA-45CA-8F04-6610F57913C0}" type="presOf" srcId="{C30A605F-E847-4850-82BC-54DDD01809EE}" destId="{AB6E4FB5-B5CF-4572-99CA-6A4F544EB910}" srcOrd="0" destOrd="0" presId="urn:microsoft.com/office/officeart/2005/8/layout/chevron1"/>
    <dgm:cxn modelId="{7DFAE7CB-E29A-470C-B9EE-9ED071C09C87}" srcId="{4FE36470-457C-44D0-8E9C-14046F52DF40}" destId="{C30A605F-E847-4850-82BC-54DDD01809EE}" srcOrd="0" destOrd="0" parTransId="{6A77AA2C-EC6A-4CB5-9AD4-3AFCCB21C45E}" sibTransId="{8C6ABCDF-B015-466E-9FE3-E72AAA684737}"/>
    <dgm:cxn modelId="{DD406553-82A9-48FD-A7A8-053D9E23E8A9}" type="presParOf" srcId="{0AA404BB-9473-4E66-8162-2EBDCCAED19E}" destId="{AB6E4FB5-B5CF-4572-99CA-6A4F544EB910}" srcOrd="0" destOrd="0" presId="urn:microsoft.com/office/officeart/2005/8/layout/chevron1"/>
    <dgm:cxn modelId="{3359C3B3-27F0-46E6-B7E7-11301FCC1774}" type="presParOf" srcId="{0AA404BB-9473-4E66-8162-2EBDCCAED19E}" destId="{90EA8C6F-2C35-4271-9792-32B02DEBADE2}" srcOrd="1" destOrd="0" presId="urn:microsoft.com/office/officeart/2005/8/layout/chevron1"/>
    <dgm:cxn modelId="{3FCB16F1-F35D-4750-8E69-42AB9863C60F}" type="presParOf" srcId="{0AA404BB-9473-4E66-8162-2EBDCCAED19E}" destId="{496EDE93-275A-4A2D-B4CB-42BAF2BCFD1D}" srcOrd="2" destOrd="0" presId="urn:microsoft.com/office/officeart/2005/8/layout/chevron1"/>
    <dgm:cxn modelId="{57C1CC0A-75FC-4795-AA12-78F982D775BF}" type="presParOf" srcId="{0AA404BB-9473-4E66-8162-2EBDCCAED19E}" destId="{B2122682-4828-4CD6-88A8-C8F257EB0244}" srcOrd="3" destOrd="0" presId="urn:microsoft.com/office/officeart/2005/8/layout/chevron1"/>
    <dgm:cxn modelId="{11F23912-D695-46C7-B971-0960EA831DF7}" type="presParOf" srcId="{0AA404BB-9473-4E66-8162-2EBDCCAED19E}" destId="{1FB7AA67-6A11-4C03-9046-23E4B5382E42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6E4FB5-B5CF-4572-99CA-6A4F544EB910}">
      <dsp:nvSpPr>
        <dsp:cNvPr id="0" name=""/>
        <dsp:cNvSpPr/>
      </dsp:nvSpPr>
      <dsp:spPr>
        <a:xfrm>
          <a:off x="2411" y="1607234"/>
          <a:ext cx="2937420" cy="1174968"/>
        </a:xfrm>
        <a:prstGeom prst="flowChart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ABSOLUTEE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POOR</a:t>
          </a:r>
        </a:p>
      </dsp:txBody>
      <dsp:txXfrm>
        <a:off x="2411" y="1607234"/>
        <a:ext cx="2937420" cy="1174968"/>
      </dsp:txXfrm>
    </dsp:sp>
    <dsp:sp modelId="{496EDE93-275A-4A2D-B4CB-42BAF2BCFD1D}">
      <dsp:nvSpPr>
        <dsp:cNvPr id="0" name=""/>
        <dsp:cNvSpPr/>
      </dsp:nvSpPr>
      <dsp:spPr>
        <a:xfrm>
          <a:off x="2646089" y="1607234"/>
          <a:ext cx="2937420" cy="1174968"/>
        </a:xfrm>
        <a:prstGeom prst="flowChart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RELATIVE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POOR</a:t>
          </a:r>
        </a:p>
      </dsp:txBody>
      <dsp:txXfrm>
        <a:off x="2646089" y="1607234"/>
        <a:ext cx="2937420" cy="1174968"/>
      </dsp:txXfrm>
    </dsp:sp>
    <dsp:sp modelId="{1FB7AA67-6A11-4C03-9046-23E4B5382E42}">
      <dsp:nvSpPr>
        <dsp:cNvPr id="0" name=""/>
        <dsp:cNvSpPr/>
      </dsp:nvSpPr>
      <dsp:spPr>
        <a:xfrm>
          <a:off x="5289768" y="1607234"/>
          <a:ext cx="2937420" cy="1174968"/>
        </a:xfrm>
        <a:prstGeom prst="flowChartProcess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42672" rIns="42672" bIns="42672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RICH</a:t>
          </a:r>
        </a:p>
      </dsp:txBody>
      <dsp:txXfrm>
        <a:off x="5289768" y="1607234"/>
        <a:ext cx="2937420" cy="11749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0E874B-8D38-47CB-96C9-36520C00F4F6}" type="datetimeFigureOut">
              <a:rPr lang="en-IN" smtClean="0"/>
              <a:pPr/>
              <a:t>23-04-2019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4AB88B-BB9A-4E92-A821-83AEFAEC1ADB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ECONOMIC PROBLEMS IN RURAL SOCIETY, POVERTY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BY </a:t>
            </a:r>
          </a:p>
          <a:p>
            <a:r>
              <a:rPr lang="en-IN" dirty="0"/>
              <a:t>STUDENTS OF S.Y.B.A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2EA79D3-31C3-4BAE-9CE3-E017AEF22CAA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8559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1.GEOGRAPHICAL FACTOR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CERTAIN RURAL AREA GEOGRAPHICAL FACTORS CREATE CONDITIONS WHICH LEAD TO POVERTY.</a:t>
            </a:r>
          </a:p>
          <a:p>
            <a:r>
              <a:rPr lang="en-US" dirty="0"/>
              <a:t>ONE OF THE MOST PROMINENT GEOGRAOHICAL FACTOR IN INDIA IS UNPREDICTABLE MONSOONS AND WEATHER WHICH IMPACT THE CROP PRODUCTION AND YIELD.</a:t>
            </a:r>
          </a:p>
          <a:p>
            <a:r>
              <a:rPr lang="en-US" dirty="0"/>
              <a:t>NATURAL CALAMITIES LIKE FLOODS, DROUGHT, CYCLONES, ETC. TAKE THEIR OWN DAMAGE THE CROP, LIVERSTOCK AND LAND.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177581-FCB6-4F86-8C09-C9B662F87E97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2.PERSONAL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RIGHTLY SAID THAT ”POVERTY AND SICKNESS FOR A VICIOUS PARTERNERSHIP EACH HELPING THE OTHER TO ADD TO THE MISERIES OF MOST UNFORTUNATE OF MANKIND”.</a:t>
            </a:r>
          </a:p>
          <a:p>
            <a:r>
              <a:rPr lang="en-US" dirty="0"/>
              <a:t>ADDICTION TO DRINKING, DRUGS AND OTHER SOCIAL EVILS HAD TO RURAL POVERTY.</a:t>
            </a:r>
          </a:p>
          <a:p>
            <a:r>
              <a:rPr lang="en-US" dirty="0"/>
              <a:t>THESE ARE ENOUGH TO MAKE THE ENTIRE FAMILY POOR.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7BFF94D-A085-42B6-9D3F-E48E4E6D22A5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3.BIOLOGICAL FACTOR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RAPID GROWTH IN POPULATION ALSO LEADS TO POVERTY IN RURAL INDIA.</a:t>
            </a:r>
          </a:p>
          <a:p>
            <a:r>
              <a:rPr lang="en-US" dirty="0"/>
              <a:t>MUCH DEVELOPED MEDICAL AND HEALTH CARE FACILITIES IN INDIA HAVE REDUCED THE OVER ALL DEATH RATE BUT YET BIRTH RATE HAS NOT BEEN CONTROLED WITH EFFECTIVENESS.</a:t>
            </a:r>
          </a:p>
          <a:p>
            <a:r>
              <a:rPr lang="en-US" dirty="0"/>
              <a:t>BIG FAMILIES AND LIMITED RESOURCES RESULT IN POVERTY.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4990F3-ED7B-4000-9B8F-9C9ADABC142A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4.ECONOMIC FACTPOR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RURAL INDIA DEPENDS UPON AGRICULTURE FOR EVERYTHING.</a:t>
            </a:r>
          </a:p>
          <a:p>
            <a:r>
              <a:rPr lang="en-US" dirty="0"/>
              <a:t>BUT MOST OF THE FARMERS STILL RELY ON PRIMITIVE METHODS OF AGRICULTURE. WITH THIS THE ANNUAL PRODUCE IS OFTEN .</a:t>
            </a:r>
          </a:p>
          <a:p>
            <a:r>
              <a:rPr lang="en-US" dirty="0"/>
              <a:t>MOREOVER AGRICULTURE SECTOR IN INDIA IS STILL UNDERDEVELOPED TO PROVIDE ENOUGH JOBS.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167C36-8AA1-494C-B276-5D4064D6C462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RURAL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1]EFFECT ON HEALTH</a:t>
            </a:r>
          </a:p>
          <a:p>
            <a:pPr>
              <a:buNone/>
            </a:pPr>
            <a:r>
              <a:rPr lang="en-US" dirty="0"/>
              <a:t>2]EFFECTS ON SOCIETY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VIOLENCE AND CRIME RATE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HOMELESSNESS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STRESS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CHILD LABOUR</a:t>
            </a:r>
          </a:p>
          <a:p>
            <a:pPr>
              <a:buNone/>
            </a:pPr>
            <a:r>
              <a:rPr lang="en-US" dirty="0"/>
              <a:t>3]EFFECT ON ECONOMY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5350A1-88DD-42C8-81EF-FEDE13114863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1.EFFECT ON HEALTH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MOST PROMINENT HEALTH ISSUE STEMMING FROM POVERTY IS MALNUTRITION. </a:t>
            </a:r>
          </a:p>
          <a:p>
            <a:r>
              <a:rPr lang="en-US" dirty="0"/>
              <a:t>THE PROBLEM OF MATNUTRITION IS  WIDE SPREAD IN ALL AGE GROUPS OF THE COUNTRYBUT CHILDREN ARE MOST ADVERSELY AFFECTED BY THIS.</a:t>
            </a:r>
          </a:p>
          <a:p>
            <a:r>
              <a:rPr lang="en-US" dirty="0"/>
              <a:t>LIMITED INCOME IN LARGER FAMILIES LEADS TO LACK OF ACCESS TO SUFFICIENT NUTRITIOUS FOOD FOR THE CHILDREN.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EA1775-5096-4EFD-A0FC-3357E005D80C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2.EFFCTS ON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POVERET EXERTS SOME GRAVELY CONCERNING EFFECTS OVER THE OVER ALL SOCIETAL HEALTH AS WELL. THESE MAY BE DISCUSSED ALONG THE FOLLOWING TOPICS: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VIOLENCE AND CRIME RATE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HOMELESSNESS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STRESS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CHILD LABOUR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9CBC10-4F9A-4D2E-A9F7-CBE70C58D983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3.EFFECTS ON ECONOMY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POVERTY IS A DIRECT INDEX INDECATING SUCCESS OF THE ECONOMY OF THE COUNTRY.</a:t>
            </a:r>
          </a:p>
          <a:p>
            <a:r>
              <a:rPr lang="en-US" dirty="0"/>
              <a:t>THE NUMBER OF PEOPLE LIVING UNDER THE POVERTY THRESHOLD INDICATES WHETHER THE ECONOMY IS POWERFUL ENOUGH TO GENERATE ADEQUATE JOBS AND AMENITIES FOR ITS PEOPLE.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F8302C-8E69-48E1-A04C-3F3BDB761D56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MEASURES THAT SHOULD BE TAKEN TO FIGHT THE DEMON OF POVERTY IN INDIA ARE OUTLINE BELOW: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GROWTH OF POPULATION AT THE CURRENT RATE SHOULD BE CHECKED BY EMPLEMENTATION OF POLICIES AND AWARENESS PROMOTING BIRTH CONTROL.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ALL EFFORTS SHOULD BE MADE TO INCREASE THE EMPLOYMENT OPPORTUNITES IN THE COUNTRY, EITHER BY INVITING MORE FOREIGN INVESMENTS OR BY ENCOURAGING SELF EMPLOVEMENT SCHEMES.</a:t>
            </a:r>
          </a:p>
          <a:p>
            <a:pPr marL="514350" indent="-514350">
              <a:buFont typeface="+mj-lt"/>
              <a:buAutoNum type="arabicParenR"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C81439-C818-445B-BAAF-B880846F9D44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NAME OF THE STUDENTS</a:t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/>
              <a:t>SHAIKH FARHEEN-91</a:t>
            </a:r>
          </a:p>
          <a:p>
            <a:r>
              <a:rPr lang="en-IN" dirty="0"/>
              <a:t>LAXMI YADAV-94</a:t>
            </a:r>
          </a:p>
          <a:p>
            <a:r>
              <a:rPr lang="en-IN" dirty="0"/>
              <a:t>ANSARI TASNEEM FATMA JIBRIEL-97</a:t>
            </a:r>
          </a:p>
          <a:p>
            <a:r>
              <a:rPr lang="en-IN" dirty="0"/>
              <a:t>SINGH SHWETA-114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A5F5EB-CB59-4F82-A6C5-A5CE797DF6E2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69415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INDEX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517632" cy="4525963"/>
          </a:xfrm>
        </p:spPr>
        <p:txBody>
          <a:bodyPr>
            <a:normAutofit/>
          </a:bodyPr>
          <a:lstStyle/>
          <a:p>
            <a:r>
              <a:rPr lang="en-IN" dirty="0"/>
              <a:t>INTRODUCTION </a:t>
            </a:r>
          </a:p>
          <a:p>
            <a:r>
              <a:rPr lang="en-IN" dirty="0"/>
              <a:t>WHO ARE POOR </a:t>
            </a:r>
          </a:p>
          <a:p>
            <a:r>
              <a:rPr lang="en-IN" dirty="0"/>
              <a:t>WHAT CAUSES POVERTY</a:t>
            </a:r>
          </a:p>
          <a:p>
            <a:r>
              <a:rPr lang="en-IN" dirty="0"/>
              <a:t>THE POVERTY LINE</a:t>
            </a:r>
          </a:p>
          <a:p>
            <a:r>
              <a:rPr lang="en-IN" dirty="0"/>
              <a:t>ECONOMIC PROBLEM OF RURAL SOCIETY</a:t>
            </a:r>
          </a:p>
          <a:p>
            <a:r>
              <a:rPr lang="en-IN" dirty="0"/>
              <a:t>CAUSES OF RURAL SOCIETY</a:t>
            </a:r>
          </a:p>
          <a:p>
            <a:r>
              <a:rPr lang="en-IN" dirty="0"/>
              <a:t>EFFECTS OF RURAL SOCIETY</a:t>
            </a:r>
          </a:p>
          <a:p>
            <a:r>
              <a:rPr lang="en-IN" dirty="0"/>
              <a:t>SOLUTIONS</a:t>
            </a:r>
          </a:p>
          <a:p>
            <a:endParaRPr lang="en-IN" dirty="0"/>
          </a:p>
          <a:p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2A756D-956E-44DD-B0C8-4D03F835C888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180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Poverty has many faces, which have been changing from place to place and across time and has been described in many ways.</a:t>
            </a:r>
          </a:p>
          <a:p>
            <a:r>
              <a:rPr lang="en-US" dirty="0"/>
              <a:t>Most often, poverty is a situation that people want to escape.</a:t>
            </a:r>
          </a:p>
          <a:p>
            <a:r>
              <a:rPr lang="en-US" dirty="0"/>
              <a:t>So poverty is a call to action- for the poor and the wealthy alike- a call to change the world so that many more may have enough to eat, adequate shelter, access to education and health, protection from violence and a voice in what happens in their communities.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3510313-1277-4C63-BF6F-25ED2080E5E0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POOR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Push carts vendors, street cobblers, women who string flowers, rag pickers, vendors and beggars are some examples of poor.</a:t>
            </a:r>
          </a:p>
          <a:p>
            <a:r>
              <a:rPr lang="en-US" dirty="0"/>
              <a:t>In rural areas many of them are landless. Even if some of them possess land, it is only dry or waste land.</a:t>
            </a:r>
          </a:p>
          <a:p>
            <a:r>
              <a:rPr lang="en-US" dirty="0"/>
              <a:t>Many do not get to have even two meals a day. Starvation and hunger are the key features of the poorest households.</a:t>
            </a:r>
          </a:p>
          <a:p>
            <a:r>
              <a:rPr lang="en-US" dirty="0"/>
              <a:t>Poor people also face unstable employment.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DC7C51-8CCA-47EA-8F54-073022F222D3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CAUSES POVERTY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CAUSES OF POVERTY LIE IN THE INSTITUTIONAL AND SOCIAL FACTORS THAT MARK THE LIFE OF POOR.</a:t>
            </a:r>
          </a:p>
          <a:p>
            <a:r>
              <a:rPr lang="en-US" dirty="0"/>
              <a:t>THE POOR ARE DEPRIVED OF QUALITY EDUCATION AND UNABLE TO ACQUIRE SKILLS WHICH FETCH BETTER INCOMES. ALSO ACCESS TO HEALTH CARE IS DENINED TO THE POOR.</a:t>
            </a:r>
          </a:p>
          <a:p>
            <a:r>
              <a:rPr lang="en-US" dirty="0"/>
              <a:t>THE MAIN VICTIMS OF CASTES, RELIGIOUS AND OTHER DISCRIMINATORY PRACTICES ARE POOR. THESE CAN BE CAUSED AS A RESULT OF (1) SOCIAL , ECONOMIC AND POLITICAL INEQUALITY (2) SOCIAL EXCLUSION (3) UNEMPLOYMENT(4) INDEBTEDNESS (5) UNEQUAL DISTRIBUTION OF HRALTH.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689707-5611-4824-82AF-B2528B718E10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POVERTY LINE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/>
          <p:cNvSpPr/>
          <p:nvPr/>
        </p:nvSpPr>
        <p:spPr>
          <a:xfrm>
            <a:off x="2362200" y="5791200"/>
            <a:ext cx="1905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POVERTY LINE</a:t>
            </a:r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371600" y="3657600"/>
            <a:ext cx="350520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881635AA-B56E-48EE-8564-25170C40C6F4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/>
              <a:t>ECONOMIC PROBLEM OF RURAL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IN" dirty="0"/>
              <a:t>1] POVERTY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THE REGIONAL IMBALANCE OF ECONOMIC GROWTH.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ONE QUARTER OF THE POPULATION LIVING BELOW THE POVERTY LINE.</a:t>
            </a:r>
          </a:p>
          <a:p>
            <a:pPr marL="0" indent="0">
              <a:buNone/>
            </a:pPr>
            <a:r>
              <a:rPr lang="en-IN" dirty="0"/>
              <a:t>2] INFRASTRUCTURE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BAD ROAD SYSTEM.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LACK OF ELECTRICITY.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WATER.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SECURITY.</a:t>
            </a:r>
          </a:p>
          <a:p>
            <a:pPr marL="514350" indent="-514350">
              <a:buNone/>
            </a:pPr>
            <a:r>
              <a:rPr lang="en-IN" dirty="0"/>
              <a:t>3] EDUCATION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SCHOOLS.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SKILLED TEACHERS.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NO PROPER TEXT BOOK.</a:t>
            </a:r>
          </a:p>
          <a:p>
            <a:pPr marL="514350" indent="-514350">
              <a:buNone/>
            </a:pPr>
            <a:r>
              <a:rPr lang="en-IN" dirty="0"/>
              <a:t>4] TECHNOLOGY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COMPUTER LITERACY 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NO INTERNET FACILITIES.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LACK OF RESOURCES.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COMMUNICATION.</a:t>
            </a:r>
          </a:p>
          <a:p>
            <a:pPr marL="514350" indent="-514350">
              <a:buNone/>
            </a:pPr>
            <a:r>
              <a:rPr lang="en-IN" dirty="0"/>
              <a:t>5] LESS AWARENESS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JOB OPPORTUNITIES.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ECONOMIC SITUATION.</a:t>
            </a:r>
          </a:p>
          <a:p>
            <a:pPr marL="514350" indent="-514350">
              <a:buFont typeface="+mj-lt"/>
              <a:buAutoNum type="alphaLcParenR"/>
            </a:pPr>
            <a:r>
              <a:rPr lang="en-IN" dirty="0"/>
              <a:t>FAMILY PLANNING.</a:t>
            </a:r>
          </a:p>
          <a:p>
            <a:pPr marL="514350" indent="-514350">
              <a:buFont typeface="+mj-lt"/>
              <a:buAutoNum type="alphaLcParenR"/>
            </a:pPr>
            <a:endParaRPr lang="en-IN" dirty="0"/>
          </a:p>
          <a:p>
            <a:pPr marL="514350" indent="-514350">
              <a:buFont typeface="+mj-lt"/>
              <a:buAutoNum type="alphaLcParenR"/>
            </a:pPr>
            <a:endParaRPr lang="en-IN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A956679-9CD7-4991-BC79-83066DF51071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74940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 OF RURAL SOCIETY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1]GEOGRAPHICAL FACTOR</a:t>
            </a:r>
          </a:p>
          <a:p>
            <a:pPr>
              <a:buNone/>
            </a:pPr>
            <a:r>
              <a:rPr lang="en-US" dirty="0"/>
              <a:t>2]PERSONAL FACTOR</a:t>
            </a:r>
          </a:p>
          <a:p>
            <a:pPr>
              <a:buNone/>
            </a:pPr>
            <a:r>
              <a:rPr lang="en-US" dirty="0"/>
              <a:t>3]BIOLOGICAL FACTOR</a:t>
            </a:r>
          </a:p>
          <a:p>
            <a:pPr>
              <a:buNone/>
            </a:pPr>
            <a:r>
              <a:rPr lang="en-US" dirty="0"/>
              <a:t>4]ECONOMIC FACTOR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8F1C542-C632-461C-8A47-B3AAC5A1B513}"/>
              </a:ext>
            </a:extLst>
          </p:cNvPr>
          <p:cNvSpPr/>
          <p:nvPr/>
        </p:nvSpPr>
        <p:spPr>
          <a:xfrm>
            <a:off x="2213738" y="6189091"/>
            <a:ext cx="4716524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IN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Smt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Maniben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alibri" panose="020F0502020204030204" pitchFamily="34" charset="0"/>
              </a:rPr>
              <a:t>M.P.Shah</a:t>
            </a:r>
            <a:r>
              <a:rPr lang="en-US" sz="1200" dirty="0">
                <a:solidFill>
                  <a:srgbClr val="000000"/>
                </a:solidFill>
                <a:latin typeface="Calibri" panose="020F0502020204030204" pitchFamily="34" charset="0"/>
              </a:rPr>
              <a:t> Women's College of Arts and Commerce/FC</a:t>
            </a: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1177</Words>
  <Application>Microsoft Office PowerPoint</Application>
  <PresentationFormat>On-screen Show (4:3)</PresentationFormat>
  <Paragraphs>143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Flow</vt:lpstr>
      <vt:lpstr>ECONOMIC PROBLEMS IN RURAL SOCIETY, POVERTY</vt:lpstr>
      <vt:lpstr>NAME OF THE STUDENTS </vt:lpstr>
      <vt:lpstr>INDEX</vt:lpstr>
      <vt:lpstr>INTRODUCTION</vt:lpstr>
      <vt:lpstr>WHO ARE POOR</vt:lpstr>
      <vt:lpstr>WHAT CAUSES POVERTY</vt:lpstr>
      <vt:lpstr>THE POVERTY LINE</vt:lpstr>
      <vt:lpstr>ECONOMIC PROBLEM OF RURAL SOCIETY</vt:lpstr>
      <vt:lpstr>CAUSES OF RURAL SOCIETY</vt:lpstr>
      <vt:lpstr>1.GEOGRAPHICAL FACTOR </vt:lpstr>
      <vt:lpstr>2.PERSONAL FACTOR</vt:lpstr>
      <vt:lpstr>3.BIOLOGICAL FACTOR</vt:lpstr>
      <vt:lpstr>4.ECONOMIC FACTPOR</vt:lpstr>
      <vt:lpstr>EFFECTS OF RURAL SOCIETY</vt:lpstr>
      <vt:lpstr>1.EFFECT ON HEALTH</vt:lpstr>
      <vt:lpstr>2.EFFCTS ON SOCIETY</vt:lpstr>
      <vt:lpstr>3.EFFECTS ON ECONOMY</vt:lpstr>
      <vt:lpstr>SOLUTION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ECONOMIC PROBLEMS IN RURAL SOCIETY, POVERTY</dc:title>
  <dc:creator>Admin</dc:creator>
  <cp:lastModifiedBy>Gouri Mohan</cp:lastModifiedBy>
  <cp:revision>25</cp:revision>
  <dcterms:created xsi:type="dcterms:W3CDTF">2017-09-15T05:27:08Z</dcterms:created>
  <dcterms:modified xsi:type="dcterms:W3CDTF">2019-04-23T04:09:23Z</dcterms:modified>
</cp:coreProperties>
</file>