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6" r:id="rId3"/>
    <p:sldId id="257" r:id="rId4"/>
    <p:sldId id="258" r:id="rId5"/>
    <p:sldId id="259" r:id="rId6"/>
    <p:sldId id="260" r:id="rId7"/>
    <p:sldId id="270" r:id="rId8"/>
    <p:sldId id="274" r:id="rId9"/>
    <p:sldId id="272" r:id="rId10"/>
    <p:sldId id="264" r:id="rId11"/>
    <p:sldId id="266" r:id="rId12"/>
    <p:sldId id="267" r:id="rId13"/>
    <p:sldId id="271" r:id="rId14"/>
    <p:sldId id="273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>
      <p:cViewPr varScale="1">
        <p:scale>
          <a:sx n="85" d="100"/>
          <a:sy n="85" d="100"/>
        </p:scale>
        <p:origin x="94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2B6341-D296-A948-9E0B-0DC5313EE75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C06D3D-2CC5-CE4E-939D-E80EA1C30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ight_sweats" TargetMode="External"/><Relationship Id="rId13" Type="http://schemas.openxmlformats.org/officeDocument/2006/relationships/image" Target="../media/image19.jpg"/><Relationship Id="rId3" Type="http://schemas.openxmlformats.org/officeDocument/2006/relationships/hyperlink" Target="https://en.wikipedia.org/wiki/Coughing" TargetMode="External"/><Relationship Id="rId7" Type="http://schemas.openxmlformats.org/officeDocument/2006/relationships/hyperlink" Target="https://en.wikipedia.org/wiki/Fever" TargetMode="External"/><Relationship Id="rId12" Type="http://schemas.openxmlformats.org/officeDocument/2006/relationships/hyperlink" Target="https://en.wikipedia.org/wiki/Loss_of_appetite" TargetMode="External"/><Relationship Id="rId2" Type="http://schemas.openxmlformats.org/officeDocument/2006/relationships/hyperlink" Target="https://en.wikipedia.org/wiki/World_Health_Organis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atigue_(medical)" TargetMode="External"/><Relationship Id="rId11" Type="http://schemas.openxmlformats.org/officeDocument/2006/relationships/hyperlink" Target="https://en.wikipedia.org/wiki/Shortness_of_breath" TargetMode="External"/><Relationship Id="rId5" Type="http://schemas.openxmlformats.org/officeDocument/2006/relationships/hyperlink" Target="https://en.wikipedia.org/wiki/Weight_loss" TargetMode="External"/><Relationship Id="rId10" Type="http://schemas.openxmlformats.org/officeDocument/2006/relationships/hyperlink" Target="https://en.wikipedia.org/wiki/Chest_pain" TargetMode="External"/><Relationship Id="rId4" Type="http://schemas.openxmlformats.org/officeDocument/2006/relationships/hyperlink" Target="https://en.wikipedia.org/wiki/Bloody_sputum" TargetMode="External"/><Relationship Id="rId9" Type="http://schemas.openxmlformats.org/officeDocument/2006/relationships/hyperlink" Target="https://en.wikipedia.org/wiki/Chill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anxiety-panic/guide/panic-attack-symptoms" TargetMode="External"/><Relationship Id="rId2" Type="http://schemas.openxmlformats.org/officeDocument/2006/relationships/hyperlink" Target="https://www.webmd.com/anxiety-panic/defaul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www.webmd.com/heart/picture-of-the-heart" TargetMode="External"/><Relationship Id="rId4" Type="http://schemas.openxmlformats.org/officeDocument/2006/relationships/hyperlink" Target="https://symptoms.webmd.com/zz-classic-symptomcheck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Algerian" pitchFamily="82" charset="0"/>
              </a:rPr>
              <a:t>Women’s  related disease in India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" y="2057400"/>
            <a:ext cx="5600700" cy="3838575"/>
          </a:xfrm>
          <a:prstGeom prst="rect">
            <a:avLst/>
          </a:prstGeom>
        </p:spPr>
      </p:pic>
      <p:pic>
        <p:nvPicPr>
          <p:cNvPr id="4" name="Picture 2" descr="C:\Users\user\Desktop\raj\IndianJEndocrMetab_2014_18_4_449_137485_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5816" y="2209800"/>
            <a:ext cx="2786955" cy="2414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00" y="4040730"/>
            <a:ext cx="3566160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A79D3-31C3-4BAE-9CE3-E017AEF22CAA}"/>
              </a:ext>
            </a:extLst>
          </p:cNvPr>
          <p:cNvSpPr/>
          <p:nvPr/>
        </p:nvSpPr>
        <p:spPr>
          <a:xfrm>
            <a:off x="3657600" y="6226747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033291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754F-E1C5-9E42-A734-97ACBFD1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Obesity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838F-7F0A-D143-ACBD-760BFBC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5791200" cy="4389120"/>
          </a:xfrm>
        </p:spPr>
        <p:txBody>
          <a:bodyPr/>
          <a:lstStyle/>
          <a:p>
            <a:r>
              <a:rPr lang="en-GB" dirty="0"/>
              <a:t>Obesity is another health concern topping the list of women in twenties. </a:t>
            </a:r>
          </a:p>
          <a:p>
            <a:r>
              <a:rPr lang="en-GB" dirty="0"/>
              <a:t>In urban India more than 23% women are overweight or obese. </a:t>
            </a:r>
            <a:endParaRPr lang="en-US" dirty="0"/>
          </a:p>
        </p:txBody>
      </p:sp>
      <p:pic>
        <p:nvPicPr>
          <p:cNvPr id="7171" name="Picture 3" descr="C:\Users\user\Desktop\raj\effects-of-obe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85800"/>
            <a:ext cx="5638800" cy="58674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2D4364-B790-4614-9819-380A82F8F13B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26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B1BB-096B-5246-97BF-6328618C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Domestic violence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3A68-F0CC-3B4C-A394-65DB8AF02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5410200" cy="43891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is major problem in India domestic violence acts of physical psychological and sexual violence against women. </a:t>
            </a:r>
          </a:p>
          <a:p>
            <a:r>
              <a:rPr lang="en-GB" dirty="0"/>
              <a:t>Women is found  across the world’s currently viewed as a hidden epidemic by the  world health organisation. </a:t>
            </a:r>
          </a:p>
          <a:p>
            <a:endParaRPr lang="en-US" dirty="0"/>
          </a:p>
        </p:txBody>
      </p:sp>
      <p:pic>
        <p:nvPicPr>
          <p:cNvPr id="5122" name="Picture 2" descr="C:\Users\user\Desktop\raj\2015-02-16-ChartTurkeyViolence3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990600"/>
            <a:ext cx="6038850" cy="51816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8D6F6-3EFF-410D-B2E1-0A6A3CAD0CED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19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7D29-2BE9-5A42-AA94-F39FAB83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Suicide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F0C2F-A883-1645-9EF8-6A210A87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5410200" cy="438912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Suicide Indian women have higher rates of suicide then women of most developed countries. </a:t>
            </a:r>
          </a:p>
          <a:p>
            <a:r>
              <a:rPr lang="en-GB" dirty="0"/>
              <a:t>The common reason seated for Women's Suicide  are directly related to depresstion,anxiety,gender  discrimination.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disadvantage and  domestic violence. </a:t>
            </a:r>
          </a:p>
          <a:p>
            <a:r>
              <a:rPr lang="en-GB" dirty="0"/>
              <a:t>The suicide rate particularly high among female sex workers in India who face numerous of discrimination for them  gender and line of work .</a:t>
            </a:r>
            <a:endParaRPr lang="en-US" dirty="0"/>
          </a:p>
        </p:txBody>
      </p:sp>
      <p:pic>
        <p:nvPicPr>
          <p:cNvPr id="1027" name="Picture 3" descr="C:\Users\user\Desktop\raj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90600"/>
            <a:ext cx="5486400" cy="518477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5E49A0-AE71-4022-A028-5B7C63A131FD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5227516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237488"/>
          </a:xfrm>
        </p:spPr>
        <p:txBody>
          <a:bodyPr>
            <a:normAutofit fontScale="90000"/>
          </a:bodyPr>
          <a:lstStyle/>
          <a:p>
            <a:r>
              <a:rPr lang="en-US" dirty="0"/>
              <a:t>Tuberculosis in India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1600"/>
          </a:xfrm>
          <a:solidFill>
            <a:schemeClr val="accent2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India is the highest TB burden country with </a:t>
            </a:r>
            <a:r>
              <a:rPr lang="en-US" b="1" dirty="0">
                <a:hlinkClick r:id="rId2" tooltip="World Health Organisation"/>
              </a:rPr>
              <a:t>World Health </a:t>
            </a:r>
            <a:r>
              <a:rPr lang="en-US" b="1" dirty="0" err="1">
                <a:hlinkClick r:id="rId2" tooltip="World Health Organisation"/>
              </a:rPr>
              <a:t>Organisation</a:t>
            </a:r>
            <a:r>
              <a:rPr lang="en-US" dirty="0"/>
              <a:t> (WHO) statistics for 2011 giving an estimated incidence figure of 2.2 million cases of TB for India out of a global incidence of 9.6 million cases Common symptoms include:</a:t>
            </a:r>
          </a:p>
          <a:p>
            <a:r>
              <a:rPr lang="en-US" dirty="0">
                <a:hlinkClick r:id="rId3" tooltip="Coughing"/>
              </a:rPr>
              <a:t>coughing</a:t>
            </a:r>
            <a:r>
              <a:rPr lang="en-US" dirty="0"/>
              <a:t> that lasts longer than 3 weeks with green, yellow, or </a:t>
            </a:r>
            <a:r>
              <a:rPr lang="en-US" dirty="0">
                <a:hlinkClick r:id="rId4" tooltip="Bloody sputum"/>
              </a:rPr>
              <a:t>bloody sputum</a:t>
            </a:r>
            <a:endParaRPr lang="en-US" dirty="0"/>
          </a:p>
          <a:p>
            <a:r>
              <a:rPr lang="en-US" dirty="0">
                <a:hlinkClick r:id="rId5" tooltip="Weight loss"/>
              </a:rPr>
              <a:t>weight loss</a:t>
            </a:r>
            <a:endParaRPr lang="en-US" dirty="0"/>
          </a:p>
          <a:p>
            <a:r>
              <a:rPr lang="en-US" dirty="0">
                <a:hlinkClick r:id="rId6" tooltip="Fatigue (medical)"/>
              </a:rPr>
              <a:t>fatigue</a:t>
            </a:r>
            <a:endParaRPr lang="en-US" dirty="0"/>
          </a:p>
          <a:p>
            <a:r>
              <a:rPr lang="en-US" dirty="0">
                <a:hlinkClick r:id="rId7" tooltip="Fever"/>
              </a:rPr>
              <a:t>fever</a:t>
            </a:r>
            <a:endParaRPr lang="en-US" dirty="0"/>
          </a:p>
          <a:p>
            <a:r>
              <a:rPr lang="en-US" dirty="0">
                <a:hlinkClick r:id="rId8" tooltip="Night sweats"/>
              </a:rPr>
              <a:t>night sweats</a:t>
            </a:r>
            <a:endParaRPr lang="en-US" dirty="0"/>
          </a:p>
          <a:p>
            <a:r>
              <a:rPr lang="en-US" dirty="0">
                <a:hlinkClick r:id="rId9" tooltip="Chills"/>
              </a:rPr>
              <a:t>chills</a:t>
            </a:r>
            <a:endParaRPr lang="en-US" dirty="0"/>
          </a:p>
          <a:p>
            <a:r>
              <a:rPr lang="en-US" dirty="0">
                <a:hlinkClick r:id="rId10" tooltip="Chest pain"/>
              </a:rPr>
              <a:t>chest pain</a:t>
            </a:r>
            <a:endParaRPr lang="en-US" dirty="0"/>
          </a:p>
          <a:p>
            <a:r>
              <a:rPr lang="en-US" dirty="0">
                <a:hlinkClick r:id="rId11" tooltip="Shortness of breath"/>
              </a:rPr>
              <a:t>shortness of breath</a:t>
            </a:r>
            <a:endParaRPr lang="en-US" dirty="0"/>
          </a:p>
          <a:p>
            <a:r>
              <a:rPr lang="en-US" dirty="0">
                <a:hlinkClick r:id="rId12" tooltip="Loss of appetite"/>
              </a:rPr>
              <a:t>loss of appetite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52800"/>
            <a:ext cx="5715000" cy="3181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6658D-E0F0-43B7-B34D-11BFCA123576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19912"/>
          </a:xfrm>
        </p:spPr>
        <p:txBody>
          <a:bodyPr/>
          <a:lstStyle/>
          <a:p>
            <a:r>
              <a:rPr lang="en-US" dirty="0"/>
              <a:t>Problems during periods</a:t>
            </a:r>
          </a:p>
        </p:txBody>
      </p:sp>
      <p:pic>
        <p:nvPicPr>
          <p:cNvPr id="2050" name="Picture 2" descr="C:\Users\user\Desktop\raj\9-most-common-symptoms-of-pms-det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935163"/>
            <a:ext cx="5943599" cy="469423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0"/>
            <a:ext cx="5181600" cy="5105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E5805E-9EE2-466C-9F27-9546C77CE2B0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11506200" cy="6019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16ADEA-7896-428E-86FF-139B69CD6E7C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90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90600"/>
            <a:ext cx="8784336" cy="1905000"/>
          </a:xfrm>
        </p:spPr>
        <p:txBody>
          <a:bodyPr>
            <a:normAutofit fontScale="90000"/>
          </a:bodyPr>
          <a:lstStyle/>
          <a:p>
            <a:r>
              <a:rPr lang="en-US" sz="6000" i="1" dirty="0"/>
              <a:t>Group  member’s  Name  &amp; roll no.</a:t>
            </a:r>
            <a:br>
              <a:rPr lang="en-US" sz="6000" i="1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4000936"/>
          </a:xfrm>
        </p:spPr>
        <p:txBody>
          <a:bodyPr/>
          <a:lstStyle/>
          <a:p>
            <a:r>
              <a:rPr lang="en-US" sz="2400" b="1" i="1" dirty="0">
                <a:solidFill>
                  <a:srgbClr val="002060"/>
                </a:solidFill>
              </a:rPr>
              <a:t>Juveria 			92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Saba				132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Nazma 			131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Rajeshwari			108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Yelina 			              112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Rukhsar			95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Sarsawati			116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Kajol				114</a:t>
            </a:r>
            <a:br>
              <a:rPr lang="en-US" sz="2400" b="1" i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 Zarina			              103</a:t>
            </a:r>
            <a:br>
              <a:rPr lang="en-US" sz="2400" b="1" i="1" dirty="0">
                <a:solidFill>
                  <a:srgbClr val="002060"/>
                </a:solidFill>
              </a:rPr>
            </a:b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27" y="1524000"/>
            <a:ext cx="4533346" cy="2443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103566"/>
            <a:ext cx="3214687" cy="2619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A79D3-31C3-4BAE-9CE3-E017AEF22CAA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848416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C22-B1DD-1347-A811-1490C3CA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Women's related diseases in India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8AF7-D17E-6A4F-A16F-79BE08555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surveys reveals that 42% of working  women suffers from lifestyle diseases. </a:t>
            </a:r>
          </a:p>
          <a:p>
            <a:r>
              <a:rPr lang="en-GB" dirty="0"/>
              <a:t>Multitasking women neglecting their health  as well as their health linked with their status in society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85364"/>
            <a:ext cx="4648199" cy="2850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" y="3991496"/>
            <a:ext cx="3143614" cy="164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874077"/>
            <a:ext cx="2619375" cy="1962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DBDA19-A245-4693-A84A-32F89967AC7B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34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1EE6-96E1-B541-93ED-236E9FE7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Malnutrition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DF2A-AD72-8D48-9504-B1F54BE6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248400" cy="438912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Nutrition  plays a major role in an individual’s overall health psychological and physical health status </a:t>
            </a:r>
          </a:p>
          <a:p>
            <a:r>
              <a:rPr lang="en-GB" dirty="0"/>
              <a:t>India currently  has one of highest rates of malnutrition women among developing countries like  India </a:t>
            </a:r>
          </a:p>
          <a:p>
            <a:r>
              <a:rPr lang="en-GB" dirty="0"/>
              <a:t>A study in 2005 found that 70% of non pregnant women and  75% of pregnant women were anaemic  in term of iron deficiency .</a:t>
            </a:r>
          </a:p>
          <a:p>
            <a:r>
              <a:rPr lang="en-GB" dirty="0"/>
              <a:t>However the rate of malnutrition increases in married women compared to non married women. </a:t>
            </a:r>
            <a:endParaRPr lang="en-US" dirty="0"/>
          </a:p>
        </p:txBody>
      </p:sp>
      <p:pic>
        <p:nvPicPr>
          <p:cNvPr id="6146" name="Picture 2" descr="C:\Users\user\Desktop\raj\anaemia-in-adolescent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828800"/>
            <a:ext cx="4476750" cy="456247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5A72D-2C33-4774-98DE-244884ABB172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21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8671-019C-3345-9862-D7FE97F9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Breast cancer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17C7-D28D-4045-A631-9606F136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5943600" cy="438912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Breast cancer is fast becoming a wide spread phenomenon among women in India </a:t>
            </a:r>
          </a:p>
          <a:p>
            <a:r>
              <a:rPr lang="en-GB" dirty="0"/>
              <a:t>Breast cancer has ranked no.1 in Indian female.</a:t>
            </a:r>
          </a:p>
          <a:p>
            <a:r>
              <a:rPr lang="en-GB" dirty="0"/>
              <a:t>According to the WHO of the cases diagnosed in 2012,25% Of the all over in women were breast cancer. </a:t>
            </a:r>
          </a:p>
          <a:p>
            <a:r>
              <a:rPr lang="en-GB" dirty="0"/>
              <a:t>The national cancer registry programme lists that 20%of all breast cancer</a:t>
            </a:r>
            <a:r>
              <a:rPr lang="en-GB" i="1" dirty="0"/>
              <a:t> </a:t>
            </a:r>
            <a:r>
              <a:rPr lang="en-GB" dirty="0"/>
              <a:t>cases</a:t>
            </a:r>
            <a:r>
              <a:rPr lang="en-GB" i="1" dirty="0"/>
              <a:t> </a:t>
            </a:r>
            <a:r>
              <a:rPr lang="en-GB" dirty="0"/>
              <a:t>in</a:t>
            </a:r>
            <a:r>
              <a:rPr lang="en-GB" i="1" dirty="0"/>
              <a:t> </a:t>
            </a:r>
            <a:r>
              <a:rPr lang="en-GB" dirty="0"/>
              <a:t>India</a:t>
            </a:r>
            <a:r>
              <a:rPr lang="en-GB" i="1" dirty="0"/>
              <a:t> </a:t>
            </a:r>
            <a:r>
              <a:rPr lang="en-GB" dirty="0"/>
              <a:t>occur</a:t>
            </a:r>
            <a:r>
              <a:rPr lang="en-GB" i="1" dirty="0"/>
              <a:t> </a:t>
            </a:r>
            <a:r>
              <a:rPr lang="en-GB" dirty="0"/>
              <a:t>among below the age of 40.</a:t>
            </a:r>
          </a:p>
          <a:p>
            <a:r>
              <a:rPr lang="en-GB" dirty="0"/>
              <a:t>1% of deaths worldwide occurring due to the breast cancer </a:t>
            </a:r>
            <a:endParaRPr lang="en-US" dirty="0"/>
          </a:p>
        </p:txBody>
      </p:sp>
      <p:pic>
        <p:nvPicPr>
          <p:cNvPr id="2050" name="Picture 2" descr="C:\Users\user\Desktop\raj\Signs-of-breast-canc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00200"/>
            <a:ext cx="5257800" cy="43434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6F8DE-DB62-4215-A270-AC7408FD930A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42387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9A6C-8B16-C94B-802C-19ACA510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Osteoporosis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8C25-F00F-634B-8BA7-DF6FB16E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4800600" cy="43891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prevalence of osteoporosis,ostoarthirist backache are the common problem among elderly women in India ideally prevalent in India and is a common case low calcium diet and lack of health awareness are two major causes behind this health problem.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6477000" cy="42102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2CEC70-6754-4604-BFFD-4ED7E089C6FA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23157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322A-C9DD-9F48-B914-ADE6BAC7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Depression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BD59-9EE2-2D4A-BD0B-5EF4885B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019800" cy="43891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According to the WHO  depression is the most common illness world wide and leading cause of disability </a:t>
            </a:r>
          </a:p>
          <a:p>
            <a:r>
              <a:rPr lang="en-GB" dirty="0"/>
              <a:t>They estimate that 350 million people are  affected by depression globally. </a:t>
            </a:r>
          </a:p>
          <a:p>
            <a:r>
              <a:rPr lang="en-GB" dirty="0"/>
              <a:t>Indian women suffers from depression at higher rate then men in India. </a:t>
            </a:r>
            <a:endParaRPr lang="en-US" dirty="0"/>
          </a:p>
        </p:txBody>
      </p:sp>
      <p:pic>
        <p:nvPicPr>
          <p:cNvPr id="5" name="Picture 2" descr="C:\Users\user\Desktop\raj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461" y="1981200"/>
            <a:ext cx="4854879" cy="4854879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01ADD7-0ED2-44C3-87A0-226C13B5E886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28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pic>
        <p:nvPicPr>
          <p:cNvPr id="4098" name="Picture 2" descr="C:\Users\user\Desktop\raj\Dipress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52750" y="2511425"/>
            <a:ext cx="6286500" cy="3152775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2E71AD-EBF8-4595-BE48-31810A6AE832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088"/>
            <a:ext cx="9982200" cy="591312"/>
          </a:xfrm>
        </p:spPr>
        <p:txBody>
          <a:bodyPr>
            <a:normAutofit fontScale="90000"/>
          </a:bodyPr>
          <a:lstStyle/>
          <a:p>
            <a:r>
              <a:rPr lang="en-US" dirty="0"/>
              <a:t>Panic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Panic Attack Symptoms</a:t>
            </a:r>
          </a:p>
          <a:p>
            <a:r>
              <a:rPr lang="en-US" dirty="0">
                <a:hlinkClick r:id="rId2"/>
              </a:rPr>
              <a:t>Panic attacks</a:t>
            </a:r>
            <a:r>
              <a:rPr lang="en-US" dirty="0"/>
              <a:t> involve sudden feelings of terror that strike without warning</a:t>
            </a:r>
          </a:p>
          <a:p>
            <a:r>
              <a:rPr lang="en-US" dirty="0"/>
              <a:t>people with </a:t>
            </a:r>
            <a:r>
              <a:rPr lang="en-US" dirty="0">
                <a:hlinkClick r:id="rId3"/>
              </a:rPr>
              <a:t>panic attacks</a:t>
            </a:r>
            <a:r>
              <a:rPr lang="en-US" dirty="0"/>
              <a:t> experience several of the following </a:t>
            </a:r>
            <a:r>
              <a:rPr lang="en-US" dirty="0">
                <a:hlinkClick r:id="rId4"/>
              </a:rPr>
              <a:t>symptoms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"Racing" </a:t>
            </a:r>
            <a:r>
              <a:rPr lang="en-US" dirty="0">
                <a:hlinkClick r:id="rId5"/>
              </a:rPr>
              <a:t>heart</a:t>
            </a:r>
            <a:endParaRPr lang="en-US" dirty="0"/>
          </a:p>
          <a:p>
            <a:r>
              <a:rPr lang="en-US" dirty="0"/>
              <a:t>Feeling weak, faint, or dizzy</a:t>
            </a:r>
          </a:p>
          <a:p>
            <a:r>
              <a:rPr lang="en-US" dirty="0"/>
              <a:t>Tingling or numbness in the hands and fingers</a:t>
            </a:r>
          </a:p>
          <a:p>
            <a:r>
              <a:rPr lang="en-US" dirty="0"/>
              <a:t>Sense of terror, or impending doom or death</a:t>
            </a:r>
          </a:p>
          <a:p>
            <a:r>
              <a:rPr lang="en-US" dirty="0"/>
              <a:t>Feeling sweaty or having chills</a:t>
            </a:r>
          </a:p>
          <a:p>
            <a:r>
              <a:rPr lang="en-US" dirty="0"/>
              <a:t>Chest pains</a:t>
            </a:r>
          </a:p>
          <a:p>
            <a:r>
              <a:rPr lang="en-US" dirty="0"/>
              <a:t>Breathing difficulties</a:t>
            </a:r>
          </a:p>
          <a:p>
            <a:r>
              <a:rPr lang="en-US" dirty="0"/>
              <a:t>Feeling a loss of control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752850" cy="3092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4BF39C-0D1C-4243-9825-1B27F09EFE1C}"/>
              </a:ext>
            </a:extLst>
          </p:cNvPr>
          <p:cNvSpPr/>
          <p:nvPr/>
        </p:nvSpPr>
        <p:spPr>
          <a:xfrm>
            <a:off x="3657601" y="6211669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Smt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Maniben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M.P.Shah</a:t>
            </a:r>
            <a:r>
              <a:rPr lang="en-US" sz="1200" dirty="0"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678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Algerian</vt:lpstr>
      <vt:lpstr>Arial</vt:lpstr>
      <vt:lpstr>Calibri</vt:lpstr>
      <vt:lpstr>Corbel</vt:lpstr>
      <vt:lpstr>Wingdings</vt:lpstr>
      <vt:lpstr>Wingdings 2</vt:lpstr>
      <vt:lpstr>Wingdings 3</vt:lpstr>
      <vt:lpstr>Module</vt:lpstr>
      <vt:lpstr>Women’s  related disease in India</vt:lpstr>
      <vt:lpstr>Group  member’s  Name  &amp; roll no. </vt:lpstr>
      <vt:lpstr>Women's related diseases in India </vt:lpstr>
      <vt:lpstr>Malnutrition </vt:lpstr>
      <vt:lpstr>Breast cancer </vt:lpstr>
      <vt:lpstr>Osteoporosis </vt:lpstr>
      <vt:lpstr>Depression </vt:lpstr>
      <vt:lpstr>Depression</vt:lpstr>
      <vt:lpstr>Panic attack</vt:lpstr>
      <vt:lpstr>Obesity </vt:lpstr>
      <vt:lpstr>Domestic violence </vt:lpstr>
      <vt:lpstr>Suicide </vt:lpstr>
      <vt:lpstr>Tuberculosis in India </vt:lpstr>
      <vt:lpstr>Problems during periods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Gouri Mohan</cp:lastModifiedBy>
  <cp:revision>21</cp:revision>
  <dcterms:modified xsi:type="dcterms:W3CDTF">2019-04-23T04:14:03Z</dcterms:modified>
</cp:coreProperties>
</file>