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3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17" y="1041009"/>
            <a:ext cx="9200271" cy="3344722"/>
          </a:xfrm>
        </p:spPr>
        <p:txBody>
          <a:bodyPr>
            <a:normAutofit/>
          </a:bodyPr>
          <a:lstStyle/>
          <a:p>
            <a:pPr algn="ctr"/>
            <a:r>
              <a:rPr lang="hi-IN" sz="13800" dirty="0" smtClean="0">
                <a:solidFill>
                  <a:schemeClr val="accent2">
                    <a:lumMod val="50000"/>
                  </a:schemeClr>
                </a:solidFill>
              </a:rPr>
              <a:t>कव्यशास्त्र</a:t>
            </a:r>
            <a:r>
              <a:rPr lang="hi-IN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22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3033932"/>
          </a:xfrm>
        </p:spPr>
        <p:txBody>
          <a:bodyPr>
            <a:normAutofit/>
          </a:bodyPr>
          <a:lstStyle/>
          <a:p>
            <a:pPr algn="ctr"/>
            <a:r>
              <a:rPr lang="hi-IN" sz="7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रस की प्रासंगिकता </a:t>
            </a:r>
            <a:endParaRPr lang="en-US" sz="7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979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351" y="379827"/>
            <a:ext cx="6006903" cy="607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524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1131061" cy="4834597"/>
          </a:xfrm>
        </p:spPr>
        <p:txBody>
          <a:bodyPr>
            <a:noAutofit/>
          </a:bodyPr>
          <a:lstStyle/>
          <a:p>
            <a:pPr algn="ctr"/>
            <a:r>
              <a:rPr lang="hi-IN" sz="7200" b="1" dirty="0" smtClean="0">
                <a:solidFill>
                  <a:srgbClr val="7030A0"/>
                </a:solidFill>
              </a:rPr>
              <a:t>संस्कृत काव्यशास्त्र की प्रासंगिकता </a:t>
            </a:r>
            <a:endParaRPr lang="en-US" sz="7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100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6983" y="196948"/>
            <a:ext cx="7197726" cy="1364566"/>
          </a:xfrm>
        </p:spPr>
        <p:txBody>
          <a:bodyPr>
            <a:normAutofit/>
          </a:bodyPr>
          <a:lstStyle/>
          <a:p>
            <a:pPr algn="ctr"/>
            <a:r>
              <a:rPr lang="hi-IN" sz="6600" b="1" dirty="0" smtClean="0">
                <a:solidFill>
                  <a:schemeClr val="bg2">
                    <a:lumMod val="50000"/>
                  </a:schemeClr>
                </a:solidFill>
              </a:rPr>
              <a:t>काव्य प्रयोजन </a:t>
            </a:r>
            <a:endParaRPr lang="en-US" sz="6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775" y="2208628"/>
            <a:ext cx="10583350" cy="3582571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काव्यं</a:t>
            </a:r>
            <a:r>
              <a:rPr lang="hi-IN" sz="2400" dirty="0" smtClean="0">
                <a:solidFill>
                  <a:srgbClr val="FF0000"/>
                </a:solidFill>
              </a:rPr>
              <a:t> </a:t>
            </a:r>
            <a:r>
              <a:rPr lang="hi-IN" sz="3200" dirty="0" smtClean="0">
                <a:solidFill>
                  <a:srgbClr val="FF0000"/>
                </a:solidFill>
              </a:rPr>
              <a:t>यशसेsर्थकृते व्यवहारविदे शिवेतरक्षतये |</a:t>
            </a:r>
          </a:p>
          <a:p>
            <a:pPr algn="ctr"/>
            <a:r>
              <a:rPr lang="hi-IN" sz="3200" dirty="0">
                <a:solidFill>
                  <a:srgbClr val="FF0000"/>
                </a:solidFill>
              </a:rPr>
              <a:t>सद्यः परिनिवृत्तये कान्तासम्मित तयोपदेशयुजे ||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9013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7833" y="0"/>
            <a:ext cx="7197726" cy="1206433"/>
          </a:xfrm>
        </p:spPr>
        <p:txBody>
          <a:bodyPr/>
          <a:lstStyle/>
          <a:p>
            <a:pPr algn="ctr"/>
            <a:r>
              <a:rPr lang="hi-IN" b="1" dirty="0" smtClean="0">
                <a:solidFill>
                  <a:schemeClr val="bg2">
                    <a:lumMod val="50000"/>
                  </a:schemeClr>
                </a:solidFill>
              </a:rPr>
              <a:t>छह सम्प्रदायों की अवधारणा 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015" y="1491176"/>
            <a:ext cx="11980985" cy="4300024"/>
          </a:xfrm>
        </p:spPr>
        <p:txBody>
          <a:bodyPr/>
          <a:lstStyle/>
          <a:p>
            <a:pPr algn="ctr"/>
            <a:endParaRPr lang="hi-IN" sz="2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r>
              <a:rPr lang="hi-IN" sz="2800" b="1" dirty="0" smtClean="0">
                <a:solidFill>
                  <a:schemeClr val="bg2">
                    <a:lumMod val="50000"/>
                  </a:schemeClr>
                </a:solidFill>
              </a:rPr>
              <a:t>अलंकर         रस        रीति      वक्रोक्ति        ध्वनि     औचित्य</a:t>
            </a:r>
          </a:p>
          <a:p>
            <a:pPr algn="ctr"/>
            <a:r>
              <a:rPr lang="hi-IN" sz="28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</a:t>
            </a:r>
          </a:p>
          <a:p>
            <a:pPr algn="ctr"/>
            <a:r>
              <a:rPr lang="hi-IN" sz="2800" b="1" dirty="0" smtClean="0">
                <a:solidFill>
                  <a:schemeClr val="bg2">
                    <a:lumMod val="50000"/>
                  </a:schemeClr>
                </a:solidFill>
              </a:rPr>
              <a:t>आ.भामह   आ.भरतमुनि   आ.वामन  आ.कुंतक  आ.आनंद वर्धन   आ.क्षेमेन्द्र 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985803" y="1055078"/>
            <a:ext cx="14067" cy="4079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2708" y="1463042"/>
            <a:ext cx="10888394" cy="4923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64587" y="1463042"/>
            <a:ext cx="14067" cy="379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29227" y="1525174"/>
            <a:ext cx="14067" cy="379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96020" y="1512277"/>
            <a:ext cx="14067" cy="379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81677" y="1525174"/>
            <a:ext cx="14067" cy="379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9190013" y="1465514"/>
            <a:ext cx="14067" cy="379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1451102" y="1505243"/>
            <a:ext cx="14067" cy="379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82158" y="2522800"/>
            <a:ext cx="33004" cy="529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043294" y="2506380"/>
            <a:ext cx="4798" cy="5463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10087" y="2492315"/>
            <a:ext cx="25722" cy="5603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9175946" y="2475898"/>
            <a:ext cx="28134" cy="576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1226127" y="2487618"/>
            <a:ext cx="42095" cy="5650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801513" y="2505334"/>
            <a:ext cx="25722" cy="5603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289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5796" y="281354"/>
            <a:ext cx="7197726" cy="1262703"/>
          </a:xfrm>
        </p:spPr>
        <p:txBody>
          <a:bodyPr/>
          <a:lstStyle/>
          <a:p>
            <a:pPr algn="ctr"/>
            <a:r>
              <a:rPr lang="hi-IN" b="1" dirty="0" smtClean="0">
                <a:solidFill>
                  <a:schemeClr val="tx2">
                    <a:lumMod val="10000"/>
                  </a:schemeClr>
                </a:solidFill>
              </a:rPr>
              <a:t>औचित्य </a:t>
            </a:r>
            <a:endParaRPr lang="en-US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83" y="1786598"/>
            <a:ext cx="11226019" cy="3990534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i-IN" sz="2400" dirty="0" smtClean="0">
                <a:solidFill>
                  <a:srgbClr val="002060"/>
                </a:solidFill>
              </a:rPr>
              <a:t>औचित्य संप्रदाय के जनक आचार्य क्षेमेन्द्र हैं |</a:t>
            </a:r>
          </a:p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i-IN" sz="2400" dirty="0" smtClean="0">
                <a:solidFill>
                  <a:srgbClr val="002060"/>
                </a:solidFill>
              </a:rPr>
              <a:t>अनौचित्य से बचना ही औचित्य-चिंतन का मूल मर्म है |</a:t>
            </a:r>
          </a:p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i-IN" sz="2400" dirty="0" smtClean="0">
                <a:solidFill>
                  <a:srgbClr val="002060"/>
                </a:solidFill>
              </a:rPr>
              <a:t>पद रचना, उक्ति वैचित्र्य का प्रयोग, अलंकारों की समाविष्टि कितनी हो जिससे अभिसिप्त ध्वनि निकले |</a:t>
            </a:r>
          </a:p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hi-IN" sz="2400" dirty="0" smtClean="0">
                <a:solidFill>
                  <a:srgbClr val="002060"/>
                </a:solidFill>
              </a:rPr>
              <a:t>उदा. मनु यदि श्रद्धा को छोड़कर भागेंगे नहीं तो कथा का क्या होगा ? कवि अपनी बात कैसे कहेगा ?</a:t>
            </a:r>
          </a:p>
          <a:p>
            <a:pPr algn="l"/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57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3765" y="267285"/>
            <a:ext cx="7197726" cy="1290839"/>
          </a:xfrm>
        </p:spPr>
        <p:txBody>
          <a:bodyPr/>
          <a:lstStyle/>
          <a:p>
            <a:pPr algn="ctr"/>
            <a:r>
              <a:rPr lang="hi-IN" b="1" dirty="0" smtClean="0">
                <a:solidFill>
                  <a:srgbClr val="002060"/>
                </a:solidFill>
              </a:rPr>
              <a:t>अलंकर</a:t>
            </a:r>
            <a:r>
              <a:rPr lang="hi-IN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046" y="1670667"/>
            <a:ext cx="10958732" cy="4378441"/>
          </a:xfrm>
        </p:spPr>
        <p:txBody>
          <a:bodyPr>
            <a:normAutofit/>
          </a:bodyPr>
          <a:lstStyle/>
          <a:p>
            <a:pPr marL="285750" indent="-285750" algn="l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hi-IN" sz="2400" dirty="0" smtClean="0">
                <a:solidFill>
                  <a:schemeClr val="tx2">
                    <a:lumMod val="10000"/>
                  </a:schemeClr>
                </a:solidFill>
              </a:rPr>
              <a:t> “कव्यशोभाकरान धर्मान अलंकारान प्रचक्षते” से आगे बढ़कर अलंकारावादी आचर्यों ने अलंकार्य व अलंकार को एक कर दिया |</a:t>
            </a:r>
          </a:p>
          <a:p>
            <a:pPr marL="285750" indent="-285750" algn="l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hi-IN" sz="2400" dirty="0" smtClean="0">
                <a:solidFill>
                  <a:schemeClr val="tx2">
                    <a:lumMod val="10000"/>
                  </a:schemeClr>
                </a:solidFill>
              </a:rPr>
              <a:t>उदा. ‘उसी तपस्वी- से लम्बे थे देवदारु दो-चार खड़े’ बिम्ब विधान अलंकर की आधार शिला पर ही खड़े हैं |</a:t>
            </a:r>
          </a:p>
          <a:p>
            <a:pPr marL="285750" indent="-285750" algn="l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hi-IN" sz="2400" dirty="0" smtClean="0">
                <a:solidFill>
                  <a:schemeClr val="tx2">
                    <a:lumMod val="10000"/>
                  </a:schemeClr>
                </a:solidFill>
              </a:rPr>
              <a:t>उदा. ‘निर्वचन मैदान में लेटी हुई है जो नदी, पत्थरों की ओट में जा-जा के बतियाती तो है |’ प्रतीकात्मक प्रयोग भी अलंकार की आधार शिला पर ही खड़े हैं |</a:t>
            </a:r>
          </a:p>
          <a:p>
            <a:pPr algn="l">
              <a:buClr>
                <a:schemeClr val="bg1"/>
              </a:buClr>
            </a:pP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1828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2239" y="309489"/>
            <a:ext cx="7197726" cy="1248636"/>
          </a:xfrm>
        </p:spPr>
        <p:txBody>
          <a:bodyPr>
            <a:normAutofit/>
          </a:bodyPr>
          <a:lstStyle/>
          <a:p>
            <a:pPr algn="ctr"/>
            <a:r>
              <a:rPr lang="hi-IN" sz="5400" b="1" dirty="0" smtClean="0">
                <a:solidFill>
                  <a:schemeClr val="bg2">
                    <a:lumMod val="50000"/>
                  </a:schemeClr>
                </a:solidFill>
              </a:rPr>
              <a:t>रीति-संप्रदाय </a:t>
            </a:r>
            <a:endParaRPr lang="en-US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302" y="1702190"/>
            <a:ext cx="11268221" cy="4895558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वामन की कथनी ‘विशिष्टा पद-रचना रीति’ आज ‘स्टाइल इज मैन’ की कहावत के सत्य का एक प्रमुख आधार है |</a:t>
            </a:r>
          </a:p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रीतिकाल पूरा युग रीति संप्रदाय की ही गुहार लगता रहा |</a:t>
            </a:r>
          </a:p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छायावाद को शैलीगत आन्दोलन कहते हुए शुक्ल जी ने इसपर रीति वैशिष्ट्य की ही मुहर लगाई है </a:t>
            </a: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540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8848" y="295421"/>
            <a:ext cx="7197726" cy="1336431"/>
          </a:xfrm>
        </p:spPr>
        <p:txBody>
          <a:bodyPr>
            <a:normAutofit/>
          </a:bodyPr>
          <a:lstStyle/>
          <a:p>
            <a:pPr algn="ctr"/>
            <a:r>
              <a:rPr lang="hi-IN" sz="5400" b="1" dirty="0" smtClean="0">
                <a:solidFill>
                  <a:schemeClr val="bg2">
                    <a:lumMod val="50000"/>
                  </a:schemeClr>
                </a:solidFill>
              </a:rPr>
              <a:t>वक्रोक्ति </a:t>
            </a:r>
            <a:endParaRPr lang="en-US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354" y="1786597"/>
            <a:ext cx="11605846" cy="5071403"/>
          </a:xfrm>
        </p:spPr>
        <p:txBody>
          <a:bodyPr>
            <a:normAutofit/>
          </a:bodyPr>
          <a:lstStyle/>
          <a:p>
            <a:pPr marL="285750" indent="-285750" algn="l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वक्रोक्ति की स्थिति रीति व ध्वनि के बीच की है |</a:t>
            </a:r>
          </a:p>
          <a:p>
            <a:pPr marL="285750" indent="-285750" algn="l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‘विशिष्ट पद रचना’ के बदले ‘विशिष्ट उक्ति’, जो विविधता, वैदग्ध्य-चमत्कार युक्त हो यह कवि कर्म कौशल है |</a:t>
            </a:r>
          </a:p>
          <a:p>
            <a:pPr marL="285750" indent="-285750" algn="l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उदा. धूमिल की कविता का व्यंग्य- “जिस उम्र में मेरी माँ के चेहरे पर झुरियाँ पड़ गई हैं |</a:t>
            </a:r>
          </a:p>
          <a:p>
            <a:pPr algn="l">
              <a:buClr>
                <a:schemeClr val="bg1"/>
              </a:buClr>
            </a:pPr>
            <a:r>
              <a:rPr lang="hi-IN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							  उसी उम्र की मेरी बगल वाली औरत के चेहरे पर,</a:t>
            </a:r>
          </a:p>
          <a:p>
            <a:pPr algn="l">
              <a:buClr>
                <a:schemeClr val="bg1"/>
              </a:buClr>
            </a:pPr>
            <a:r>
              <a:rPr lang="hi-IN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							  मेरी प्रेमिका के चेहरे-सा लोच है |” </a:t>
            </a:r>
          </a:p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वक्रोक्ति के कारण ही शरद जोशी व पी.के.सक्सेना जैसे व्यंग्यकार मंच पर खूब लोकप्रिय हुए |</a:t>
            </a:r>
          </a:p>
          <a:p>
            <a:pPr marL="342900" indent="-342900" algn="l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hi-IN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वक्रोक्ति के बिना काम न चलेगा ‘तुम कौन सी पार्टी पढ़े हो लला, मन देहु पै लेहु छटांक नहीं’ की तरह | मिडिया के इस युग में वक्रोक्ति का महत्व एक और चरम की और बढ़ रहा है | </a:t>
            </a: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926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901" y="351692"/>
            <a:ext cx="7197726" cy="3376245"/>
          </a:xfrm>
        </p:spPr>
        <p:txBody>
          <a:bodyPr>
            <a:normAutofit/>
          </a:bodyPr>
          <a:lstStyle/>
          <a:p>
            <a:pPr algn="ctr"/>
            <a:r>
              <a:rPr lang="hi-IN" sz="7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ध्वनि </a:t>
            </a:r>
            <a:endParaRPr lang="en-US" sz="7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4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116</TotalTime>
  <Words>285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Mangal</vt:lpstr>
      <vt:lpstr>Wingdings</vt:lpstr>
      <vt:lpstr>Celestial</vt:lpstr>
      <vt:lpstr>कव्यशास्त्र </vt:lpstr>
      <vt:lpstr>संस्कृत काव्यशास्त्र की प्रासंगिकता </vt:lpstr>
      <vt:lpstr>काव्य प्रयोजन </vt:lpstr>
      <vt:lpstr>छह सम्प्रदायों की अवधारणा </vt:lpstr>
      <vt:lpstr>औचित्य </vt:lpstr>
      <vt:lpstr>अलंकर </vt:lpstr>
      <vt:lpstr>रीति-संप्रदाय </vt:lpstr>
      <vt:lpstr>वक्रोक्ति </vt:lpstr>
      <vt:lpstr>ध्वनि </vt:lpstr>
      <vt:lpstr>रस की प्रासंगिकता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 vishwakarma</dc:creator>
  <cp:lastModifiedBy>deepak vishwakarma</cp:lastModifiedBy>
  <cp:revision>19</cp:revision>
  <dcterms:created xsi:type="dcterms:W3CDTF">2017-04-02T16:42:38Z</dcterms:created>
  <dcterms:modified xsi:type="dcterms:W3CDTF">2017-04-02T18:38:42Z</dcterms:modified>
</cp:coreProperties>
</file>