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74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5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1852" y="520505"/>
            <a:ext cx="9875520" cy="4023360"/>
          </a:xfrm>
        </p:spPr>
        <p:txBody>
          <a:bodyPr>
            <a:normAutofit/>
          </a:bodyPr>
          <a:lstStyle/>
          <a:p>
            <a:pPr algn="ctr"/>
            <a:r>
              <a:rPr lang="hi-IN" sz="5400" b="1" dirty="0" smtClean="0">
                <a:solidFill>
                  <a:srgbClr val="FF0000"/>
                </a:solidFill>
              </a:rPr>
              <a:t>दुष्यंत कुमार की गज़लों में  राजनीति के स्वर 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774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0700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4243" y="0"/>
            <a:ext cx="6164653" cy="1000564"/>
          </a:xfrm>
        </p:spPr>
        <p:txBody>
          <a:bodyPr>
            <a:normAutofit/>
          </a:bodyPr>
          <a:lstStyle/>
          <a:p>
            <a:pPr algn="ctr"/>
            <a:r>
              <a:rPr lang="hi-IN" sz="4000" b="1" dirty="0" smtClean="0">
                <a:solidFill>
                  <a:srgbClr val="FFFF00"/>
                </a:solidFill>
              </a:rPr>
              <a:t>दुष्यंत कुमार </a:t>
            </a:r>
            <a:endParaRPr lang="en-US" sz="4000" b="1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" b="185"/>
          <a:stretch>
            <a:fillRect/>
          </a:stretch>
        </p:blipFill>
        <p:spPr>
          <a:xfrm>
            <a:off x="0" y="0"/>
            <a:ext cx="4196202" cy="669622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6911" y="1308295"/>
            <a:ext cx="6639951" cy="4262510"/>
          </a:xfrm>
        </p:spPr>
        <p:txBody>
          <a:bodyPr>
            <a:normAutofit lnSpcReduction="10000"/>
          </a:bodyPr>
          <a:lstStyle/>
          <a:p>
            <a:r>
              <a:rPr lang="hi-IN" sz="2400" b="1" dirty="0" smtClean="0">
                <a:solidFill>
                  <a:schemeClr val="accent1">
                    <a:lumMod val="50000"/>
                  </a:schemeClr>
                </a:solidFill>
              </a:rPr>
              <a:t>जन्म : २६ सितम्बर १९३१ उत्तरप्रदेश के नवादा नामक गाँव में हुई | </a:t>
            </a:r>
          </a:p>
          <a:p>
            <a:r>
              <a:rPr lang="hi-IN" sz="2400" b="1" dirty="0" smtClean="0">
                <a:solidFill>
                  <a:schemeClr val="accent1">
                    <a:lumMod val="50000"/>
                  </a:schemeClr>
                </a:solidFill>
              </a:rPr>
              <a:t>मृत्यु : २६ दिसम्बर १९७५ </a:t>
            </a:r>
          </a:p>
          <a:p>
            <a:endParaRPr lang="hi-IN" sz="2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i-IN" sz="2400" b="1" dirty="0" smtClean="0">
                <a:solidFill>
                  <a:schemeClr val="accent1">
                    <a:lumMod val="50000"/>
                  </a:schemeClr>
                </a:solidFill>
              </a:rPr>
              <a:t>रचनाएँ : </a:t>
            </a:r>
          </a:p>
          <a:p>
            <a:r>
              <a:rPr lang="hi-IN" sz="2400" dirty="0">
                <a:solidFill>
                  <a:srgbClr val="FF0000"/>
                </a:solidFill>
              </a:rPr>
              <a:t>काव्य </a:t>
            </a:r>
            <a:r>
              <a:rPr lang="hi-IN" sz="2400" dirty="0" smtClean="0">
                <a:solidFill>
                  <a:srgbClr val="FF0000"/>
                </a:solidFill>
              </a:rPr>
              <a:t>नाटक : </a:t>
            </a:r>
            <a:r>
              <a:rPr lang="hi-IN" sz="2400" dirty="0">
                <a:solidFill>
                  <a:srgbClr val="FF0000"/>
                </a:solidFill>
              </a:rPr>
              <a:t>'एक कंठ </a:t>
            </a:r>
            <a:r>
              <a:rPr lang="hi-IN" sz="2400" dirty="0" smtClean="0">
                <a:solidFill>
                  <a:srgbClr val="FF0000"/>
                </a:solidFill>
              </a:rPr>
              <a:t>विषपायी‘</a:t>
            </a:r>
          </a:p>
          <a:p>
            <a:r>
              <a:rPr lang="hi-IN" sz="2400" dirty="0" smtClean="0">
                <a:solidFill>
                  <a:srgbClr val="FF0000"/>
                </a:solidFill>
              </a:rPr>
              <a:t>नाटक : ‘मसीहा </a:t>
            </a:r>
            <a:r>
              <a:rPr lang="hi-IN" sz="2400" dirty="0">
                <a:solidFill>
                  <a:srgbClr val="FF0000"/>
                </a:solidFill>
              </a:rPr>
              <a:t>मर </a:t>
            </a:r>
            <a:r>
              <a:rPr lang="hi-IN" sz="2400" dirty="0" smtClean="0">
                <a:solidFill>
                  <a:srgbClr val="FF0000"/>
                </a:solidFill>
              </a:rPr>
              <a:t>गया’</a:t>
            </a:r>
            <a:endParaRPr lang="hi-IN" sz="2400" dirty="0">
              <a:solidFill>
                <a:srgbClr val="FF0000"/>
              </a:solidFill>
            </a:endParaRPr>
          </a:p>
          <a:p>
            <a:r>
              <a:rPr lang="hi-IN" sz="2400" dirty="0" smtClean="0">
                <a:solidFill>
                  <a:srgbClr val="FF0000"/>
                </a:solidFill>
              </a:rPr>
              <a:t>उपन्यास : </a:t>
            </a:r>
            <a:r>
              <a:rPr lang="hi-IN" sz="2400" dirty="0">
                <a:solidFill>
                  <a:srgbClr val="FF0000"/>
                </a:solidFill>
              </a:rPr>
              <a:t> 'छोटे-छोटे </a:t>
            </a:r>
            <a:r>
              <a:rPr lang="hi-IN" sz="2400" dirty="0" smtClean="0">
                <a:solidFill>
                  <a:srgbClr val="FF0000"/>
                </a:solidFill>
              </a:rPr>
              <a:t>सवाल‘, आंगन में एक वृक्ष</a:t>
            </a:r>
          </a:p>
          <a:p>
            <a:r>
              <a:rPr lang="hi-IN" sz="2400" dirty="0" smtClean="0">
                <a:solidFill>
                  <a:srgbClr val="FF0000"/>
                </a:solidFill>
              </a:rPr>
              <a:t>गजल : </a:t>
            </a:r>
            <a:r>
              <a:rPr lang="hi-IN" sz="2400" dirty="0">
                <a:solidFill>
                  <a:srgbClr val="FF0000"/>
                </a:solidFill>
              </a:rPr>
              <a:t>साये में धूप</a:t>
            </a:r>
            <a:r>
              <a:rPr lang="hi-IN" sz="2400" dirty="0"/>
              <a:t> </a:t>
            </a:r>
            <a:r>
              <a:rPr lang="hi-IN" sz="2400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78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083212"/>
            <a:ext cx="7197726" cy="2574388"/>
          </a:xfrm>
        </p:spPr>
        <p:txBody>
          <a:bodyPr/>
          <a:lstStyle/>
          <a:p>
            <a:pPr algn="ctr"/>
            <a:r>
              <a:rPr lang="hi-IN" dirty="0" smtClean="0">
                <a:solidFill>
                  <a:srgbClr val="FF0000"/>
                </a:solidFill>
              </a:rPr>
              <a:t>गज़ल किसे कहते हैं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2574388"/>
            <a:ext cx="7197726" cy="321681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1519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83" y="-63305"/>
            <a:ext cx="5746532" cy="1088422"/>
          </a:xfrm>
        </p:spPr>
        <p:txBody>
          <a:bodyPr/>
          <a:lstStyle/>
          <a:p>
            <a:pPr algn="l"/>
            <a:r>
              <a:rPr lang="hi-IN" dirty="0" smtClean="0">
                <a:solidFill>
                  <a:schemeClr val="tx2">
                    <a:lumMod val="10000"/>
                  </a:schemeClr>
                </a:solidFill>
              </a:rPr>
              <a:t>गज़ल का विश्लेषण 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2703" y="1025117"/>
            <a:ext cx="9823694" cy="5832883"/>
          </a:xfrm>
        </p:spPr>
        <p:txBody>
          <a:bodyPr>
            <a:normAutofit/>
          </a:bodyPr>
          <a:lstStyle/>
          <a:p>
            <a:pPr algn="l"/>
            <a:r>
              <a:rPr lang="hi-IN" sz="2400" dirty="0" smtClean="0">
                <a:solidFill>
                  <a:srgbClr val="FF0000"/>
                </a:solidFill>
              </a:rPr>
              <a:t>मत्ला :</a:t>
            </a:r>
            <a:r>
              <a:rPr lang="hi-IN" sz="2400" dirty="0" smtClean="0">
                <a:solidFill>
                  <a:srgbClr val="7030A0"/>
                </a:solidFill>
              </a:rPr>
              <a:t> गज़ल के पहले शेर को मत्ला कहते है |</a:t>
            </a:r>
          </a:p>
          <a:p>
            <a:pPr algn="l"/>
            <a:r>
              <a:rPr lang="hi-IN" sz="2400" dirty="0" smtClean="0">
                <a:solidFill>
                  <a:srgbClr val="FF0000"/>
                </a:solidFill>
              </a:rPr>
              <a:t>काफिया : </a:t>
            </a:r>
            <a:r>
              <a:rPr lang="hi-IN" sz="2400" dirty="0" smtClean="0">
                <a:solidFill>
                  <a:srgbClr val="7030A0"/>
                </a:solidFill>
              </a:rPr>
              <a:t>शेर की दोनों पंक्तियों में रदीफ़ के पहले काफिया आता है |</a:t>
            </a:r>
            <a:endParaRPr lang="hi-IN" sz="2400" cap="none" dirty="0" smtClean="0">
              <a:solidFill>
                <a:srgbClr val="7030A0"/>
              </a:solidFill>
            </a:endParaRPr>
          </a:p>
          <a:p>
            <a:pPr algn="l"/>
            <a:r>
              <a:rPr lang="hi-IN" sz="2400" cap="none" dirty="0" smtClean="0">
                <a:solidFill>
                  <a:srgbClr val="FF0000"/>
                </a:solidFill>
              </a:rPr>
              <a:t>रदीफ़ :</a:t>
            </a:r>
            <a:r>
              <a:rPr lang="hi-IN" sz="2400" cap="none" dirty="0" smtClean="0">
                <a:solidFill>
                  <a:srgbClr val="7030A0"/>
                </a:solidFill>
              </a:rPr>
              <a:t> प्रत्येक शेर में काफिये के बाद जो शब्द आता है उसे रदीफ़ कहते हैं |</a:t>
            </a:r>
          </a:p>
          <a:p>
            <a:pPr algn="l"/>
            <a:r>
              <a:rPr lang="hi-IN" sz="2400" cap="none" dirty="0" smtClean="0">
                <a:solidFill>
                  <a:srgbClr val="FF0000"/>
                </a:solidFill>
              </a:rPr>
              <a:t>मख्ता :</a:t>
            </a:r>
            <a:r>
              <a:rPr lang="hi-IN" sz="2400" cap="none" dirty="0" smtClean="0">
                <a:solidFill>
                  <a:srgbClr val="7030A0"/>
                </a:solidFill>
              </a:rPr>
              <a:t> गज़ल के आखिरी शेर को मख्ता कहते हैं |</a:t>
            </a:r>
            <a:endParaRPr lang="hi-IN" sz="2400" cap="none" dirty="0">
              <a:solidFill>
                <a:srgbClr val="7030A0"/>
              </a:solidFill>
            </a:endParaRPr>
          </a:p>
          <a:p>
            <a:pPr algn="l"/>
            <a:r>
              <a:rPr lang="hi-IN" sz="2400" cap="none" dirty="0" smtClean="0">
                <a:solidFill>
                  <a:srgbClr val="FF0000"/>
                </a:solidFill>
              </a:rPr>
              <a:t>उदा.</a:t>
            </a:r>
            <a:r>
              <a:rPr lang="hi-IN" sz="2400" cap="none" dirty="0" smtClean="0">
                <a:solidFill>
                  <a:srgbClr val="7030A0"/>
                </a:solidFill>
              </a:rPr>
              <a:t> </a:t>
            </a:r>
            <a:r>
              <a:rPr lang="hi-IN" sz="2800" b="1" cap="none" dirty="0" smtClean="0">
                <a:solidFill>
                  <a:srgbClr val="002060"/>
                </a:solidFill>
              </a:rPr>
              <a:t>कहाँ तो तय था चिरागाँ हरेक घर के लिए ,</a:t>
            </a:r>
          </a:p>
          <a:p>
            <a:pPr algn="l"/>
            <a:r>
              <a:rPr lang="hi-IN" sz="2800" b="1" cap="none" dirty="0">
                <a:solidFill>
                  <a:srgbClr val="002060"/>
                </a:solidFill>
              </a:rPr>
              <a:t>	 </a:t>
            </a:r>
            <a:r>
              <a:rPr lang="hi-IN" sz="2800" b="1" cap="none" dirty="0" smtClean="0">
                <a:solidFill>
                  <a:srgbClr val="002060"/>
                </a:solidFill>
              </a:rPr>
              <a:t>कहाँ चिराग मयस्सर नहीं शहर के लिए |</a:t>
            </a:r>
          </a:p>
          <a:p>
            <a:pPr algn="l"/>
            <a:r>
              <a:rPr lang="hi-IN" sz="2800" b="1" cap="none" dirty="0">
                <a:solidFill>
                  <a:srgbClr val="002060"/>
                </a:solidFill>
              </a:rPr>
              <a:t>	</a:t>
            </a:r>
            <a:r>
              <a:rPr lang="hi-IN" sz="2800" b="1" cap="none" dirty="0" smtClean="0">
                <a:solidFill>
                  <a:srgbClr val="002060"/>
                </a:solidFill>
              </a:rPr>
              <a:t> .........................................................</a:t>
            </a:r>
          </a:p>
          <a:p>
            <a:pPr algn="l"/>
            <a:r>
              <a:rPr lang="hi-IN" sz="2800" b="1" cap="none" dirty="0">
                <a:solidFill>
                  <a:srgbClr val="002060"/>
                </a:solidFill>
              </a:rPr>
              <a:t>	</a:t>
            </a:r>
            <a:r>
              <a:rPr lang="hi-IN" sz="2800" b="1" cap="none" dirty="0" smtClean="0">
                <a:solidFill>
                  <a:srgbClr val="002060"/>
                </a:solidFill>
              </a:rPr>
              <a:t> जिएँ तो अपने बगीचे में गुलमोहर के तले,</a:t>
            </a:r>
          </a:p>
          <a:p>
            <a:pPr algn="l"/>
            <a:r>
              <a:rPr lang="hi-IN" sz="2800" b="1" cap="none" dirty="0">
                <a:solidFill>
                  <a:srgbClr val="002060"/>
                </a:solidFill>
              </a:rPr>
              <a:t>	</a:t>
            </a:r>
            <a:r>
              <a:rPr lang="hi-IN" sz="2800" b="1" cap="none" dirty="0" smtClean="0">
                <a:solidFill>
                  <a:srgbClr val="002060"/>
                </a:solidFill>
              </a:rPr>
              <a:t> मरें तो गैर की गलियों में गुलमोहर के लिए | 	</a:t>
            </a:r>
            <a:endParaRPr lang="en-US" sz="2800" b="1" cap="non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6294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t="-44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665" y="631065"/>
            <a:ext cx="9359460" cy="1146220"/>
          </a:xfrm>
        </p:spPr>
        <p:txBody>
          <a:bodyPr>
            <a:normAutofit/>
          </a:bodyPr>
          <a:lstStyle/>
          <a:p>
            <a:pPr algn="ctr"/>
            <a:r>
              <a:rPr lang="hi-IN" dirty="0" smtClean="0">
                <a:solidFill>
                  <a:srgbClr val="7030A0"/>
                </a:solidFill>
              </a:rPr>
              <a:t>राजनेताओं के वादों पर करारा व्यंग्य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1380" y="2176530"/>
            <a:ext cx="8648745" cy="3614669"/>
          </a:xfrm>
        </p:spPr>
        <p:txBody>
          <a:bodyPr>
            <a:normAutofit/>
          </a:bodyPr>
          <a:lstStyle/>
          <a:p>
            <a:pPr algn="l"/>
            <a:r>
              <a:rPr lang="hi-IN" sz="2400" b="1" cap="none" dirty="0">
                <a:solidFill>
                  <a:srgbClr val="002060"/>
                </a:solidFill>
              </a:rPr>
              <a:t>कहाँ तो तय था चिरागाँ हरेक घर के लिए </a:t>
            </a:r>
            <a:r>
              <a:rPr lang="hi-IN" sz="2400" b="1" cap="none" dirty="0" smtClean="0">
                <a:solidFill>
                  <a:srgbClr val="002060"/>
                </a:solidFill>
              </a:rPr>
              <a:t>,</a:t>
            </a:r>
          </a:p>
          <a:p>
            <a:pPr algn="l"/>
            <a:r>
              <a:rPr lang="hi-IN" sz="2400" b="1" cap="none" dirty="0" smtClean="0">
                <a:solidFill>
                  <a:srgbClr val="002060"/>
                </a:solidFill>
              </a:rPr>
              <a:t>कहाँ </a:t>
            </a:r>
            <a:r>
              <a:rPr lang="hi-IN" sz="2400" b="1" cap="none" dirty="0">
                <a:solidFill>
                  <a:srgbClr val="002060"/>
                </a:solidFill>
              </a:rPr>
              <a:t>चिराग मयस्सर नहीं शहर के लिए |</a:t>
            </a:r>
          </a:p>
          <a:p>
            <a:pPr algn="l"/>
            <a:endParaRPr lang="hi-IN" sz="2400" dirty="0" smtClean="0"/>
          </a:p>
          <a:p>
            <a:pPr algn="l"/>
            <a:r>
              <a:rPr lang="hi-IN" sz="2400" b="1" dirty="0" smtClean="0">
                <a:solidFill>
                  <a:srgbClr val="002060"/>
                </a:solidFill>
              </a:rPr>
              <a:t>यहाँ तो दरख्तों के साए में धुप लगती है ,</a:t>
            </a:r>
          </a:p>
          <a:p>
            <a:pPr algn="l"/>
            <a:r>
              <a:rPr lang="hi-IN" sz="2400" b="1" dirty="0" smtClean="0">
                <a:solidFill>
                  <a:srgbClr val="002060"/>
                </a:solidFill>
              </a:rPr>
              <a:t>चलो यहाँ से चले उम्र भर के लिए |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35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t="3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0492" y="360550"/>
            <a:ext cx="8079301" cy="1932484"/>
          </a:xfrm>
        </p:spPr>
        <p:txBody>
          <a:bodyPr>
            <a:normAutofit/>
          </a:bodyPr>
          <a:lstStyle/>
          <a:p>
            <a:pPr algn="ctr"/>
            <a:r>
              <a:rPr lang="hi-IN" dirty="0" smtClean="0">
                <a:solidFill>
                  <a:srgbClr val="FF0000"/>
                </a:solidFill>
              </a:rPr>
              <a:t>राजनेताओं के सियासती दांवपेंच पर व्यंग्य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8343" y="2866421"/>
            <a:ext cx="8445306" cy="3435905"/>
          </a:xfrm>
        </p:spPr>
        <p:txBody>
          <a:bodyPr>
            <a:normAutofit/>
          </a:bodyPr>
          <a:lstStyle/>
          <a:p>
            <a:pPr algn="l"/>
            <a:r>
              <a:rPr lang="hi-IN" sz="2400" b="1" dirty="0" smtClean="0">
                <a:solidFill>
                  <a:schemeClr val="bg2">
                    <a:lumMod val="50000"/>
                  </a:schemeClr>
                </a:solidFill>
              </a:rPr>
              <a:t>परिंदे अब भी पर तोले हुए हैं ,</a:t>
            </a:r>
          </a:p>
          <a:p>
            <a:pPr algn="l"/>
            <a:r>
              <a:rPr lang="hi-IN" sz="2400" b="1" dirty="0" smtClean="0">
                <a:solidFill>
                  <a:schemeClr val="bg2">
                    <a:lumMod val="50000"/>
                  </a:schemeClr>
                </a:solidFill>
              </a:rPr>
              <a:t>हवा में सनसनी घोले हुए हैं |</a:t>
            </a:r>
          </a:p>
          <a:p>
            <a:pPr algn="l"/>
            <a:endParaRPr lang="hi-IN" sz="2400" b="1" dirty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r>
              <a:rPr lang="hi-IN" sz="2400" b="1" dirty="0" smtClean="0">
                <a:solidFill>
                  <a:schemeClr val="bg2">
                    <a:lumMod val="50000"/>
                  </a:schemeClr>
                </a:solidFill>
              </a:rPr>
              <a:t>कभी कश्ती, कभी बतख, कभी जल ,</a:t>
            </a:r>
          </a:p>
          <a:p>
            <a:pPr algn="l"/>
            <a:r>
              <a:rPr lang="hi-IN" sz="2400" b="1" dirty="0" smtClean="0">
                <a:solidFill>
                  <a:schemeClr val="bg2">
                    <a:lumMod val="50000"/>
                  </a:schemeClr>
                </a:solidFill>
              </a:rPr>
              <a:t>सियासत के कई चोले हुए हैं |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45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473" y="268817"/>
            <a:ext cx="9353551" cy="1236133"/>
          </a:xfrm>
        </p:spPr>
        <p:txBody>
          <a:bodyPr>
            <a:normAutofit fontScale="90000"/>
          </a:bodyPr>
          <a:lstStyle/>
          <a:p>
            <a:pPr algn="ctr"/>
            <a:r>
              <a:rPr lang="hi-IN" dirty="0" smtClean="0">
                <a:solidFill>
                  <a:srgbClr val="7030A0"/>
                </a:solidFill>
              </a:rPr>
              <a:t>शासन व्यवस्था में फैली पंगुता और भ्रष्टाचार को व्यक्त करते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2333626"/>
            <a:ext cx="8416925" cy="3457574"/>
          </a:xfrm>
        </p:spPr>
        <p:txBody>
          <a:bodyPr/>
          <a:lstStyle/>
          <a:p>
            <a:pPr algn="l"/>
            <a:r>
              <a:rPr lang="hi-IN" dirty="0" smtClean="0">
                <a:solidFill>
                  <a:srgbClr val="002060"/>
                </a:solidFill>
              </a:rPr>
              <a:t>‘यहाँ तक आते-आते सूख जाती हैं कई नदियाँ,</a:t>
            </a:r>
          </a:p>
          <a:p>
            <a:pPr algn="l"/>
            <a:r>
              <a:rPr lang="hi-IN" dirty="0" smtClean="0">
                <a:solidFill>
                  <a:srgbClr val="002060"/>
                </a:solidFill>
              </a:rPr>
              <a:t>मुझे मालुम है पानी कहाँ ठहरा हुआ होगा |</a:t>
            </a:r>
          </a:p>
          <a:p>
            <a:pPr algn="l"/>
            <a:r>
              <a:rPr lang="hi-IN" dirty="0" smtClean="0">
                <a:solidFill>
                  <a:srgbClr val="002060"/>
                </a:solidFill>
              </a:rPr>
              <a:t>‘भूख है तो सब्र कर, रोटी नहीं तो क्या हुआ ,</a:t>
            </a:r>
          </a:p>
          <a:p>
            <a:pPr algn="l"/>
            <a:r>
              <a:rPr lang="hi-IN" dirty="0" smtClean="0">
                <a:solidFill>
                  <a:srgbClr val="002060"/>
                </a:solidFill>
              </a:rPr>
              <a:t>आजकल दिल्ली में है ज़ेरे बहस ये मुद्दाआ |</a:t>
            </a:r>
          </a:p>
          <a:p>
            <a:pPr algn="l"/>
            <a:r>
              <a:rPr lang="hi-IN" dirty="0" smtClean="0">
                <a:solidFill>
                  <a:srgbClr val="002060"/>
                </a:solidFill>
              </a:rPr>
              <a:t>‘इस सड़क पर इस कदर कीचड़ बिछी है,</a:t>
            </a:r>
          </a:p>
          <a:p>
            <a:pPr algn="l"/>
            <a:r>
              <a:rPr lang="hi-IN" dirty="0" smtClean="0">
                <a:solidFill>
                  <a:srgbClr val="002060"/>
                </a:solidFill>
              </a:rPr>
              <a:t>हर किसी का पाँव घुटने तक सना है |’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002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5131" y="219873"/>
            <a:ext cx="7197726" cy="891475"/>
          </a:xfrm>
        </p:spPr>
        <p:txBody>
          <a:bodyPr/>
          <a:lstStyle/>
          <a:p>
            <a:pPr algn="ctr"/>
            <a:r>
              <a:rPr lang="hi-IN" dirty="0" smtClean="0">
                <a:solidFill>
                  <a:schemeClr val="bg2">
                    <a:lumMod val="50000"/>
                  </a:schemeClr>
                </a:solidFill>
              </a:rPr>
              <a:t>राजनेताओं पर व्यंग्य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3439" y="2205240"/>
            <a:ext cx="7197726" cy="4406575"/>
          </a:xfrm>
        </p:spPr>
        <p:txBody>
          <a:bodyPr>
            <a:normAutofit/>
          </a:bodyPr>
          <a:lstStyle/>
          <a:p>
            <a:pPr algn="l"/>
            <a:r>
              <a:rPr lang="hi-IN" sz="2400" dirty="0" smtClean="0">
                <a:solidFill>
                  <a:srgbClr val="7030A0"/>
                </a:solidFill>
              </a:rPr>
              <a:t>दोस्त,अपने मुल्क की किस्मत पे रंजीदा न हो ,</a:t>
            </a:r>
          </a:p>
          <a:p>
            <a:pPr algn="l"/>
            <a:r>
              <a:rPr lang="hi-IN" sz="2400" dirty="0" smtClean="0">
                <a:solidFill>
                  <a:srgbClr val="7030A0"/>
                </a:solidFill>
              </a:rPr>
              <a:t>उनके हाथों में है पिंजरा, उनके पिंजरे में सुआ |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87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895" y="180303"/>
            <a:ext cx="11183816" cy="1479685"/>
          </a:xfrm>
        </p:spPr>
        <p:txBody>
          <a:bodyPr>
            <a:normAutofit/>
          </a:bodyPr>
          <a:lstStyle/>
          <a:p>
            <a:pPr algn="ctr"/>
            <a:r>
              <a:rPr lang="hi-IN" sz="5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गज़लों में आशावादी स्वर </a:t>
            </a:r>
            <a:endParaRPr lang="en-US" sz="5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4905" y="2096086"/>
            <a:ext cx="9725220" cy="3695113"/>
          </a:xfrm>
        </p:spPr>
        <p:txBody>
          <a:bodyPr>
            <a:normAutofit/>
          </a:bodyPr>
          <a:lstStyle/>
          <a:p>
            <a:pPr algn="l"/>
            <a:r>
              <a:rPr lang="hi-IN" sz="2400" b="1" dirty="0" smtClean="0">
                <a:solidFill>
                  <a:srgbClr val="002060"/>
                </a:solidFill>
              </a:rPr>
              <a:t>एक चिंगारी कहीं से ढूंढ लाओ दोस्तों,</a:t>
            </a:r>
          </a:p>
          <a:p>
            <a:pPr algn="l"/>
            <a:r>
              <a:rPr lang="hi-IN" sz="2400" b="1" dirty="0" smtClean="0">
                <a:solidFill>
                  <a:srgbClr val="002060"/>
                </a:solidFill>
              </a:rPr>
              <a:t>इस दिए में भीगी हुई बाती तो है |</a:t>
            </a:r>
          </a:p>
          <a:p>
            <a:pPr algn="l"/>
            <a:endParaRPr lang="hi-IN" sz="2400" b="1" dirty="0">
              <a:solidFill>
                <a:srgbClr val="002060"/>
              </a:solidFill>
            </a:endParaRPr>
          </a:p>
          <a:p>
            <a:pPr algn="l"/>
            <a:r>
              <a:rPr lang="hi-IN" sz="2400" b="1" dirty="0" smtClean="0">
                <a:solidFill>
                  <a:srgbClr val="002060"/>
                </a:solidFill>
              </a:rPr>
              <a:t>कैसे आकाश में सुराख़ नहीं हो सकता ,</a:t>
            </a:r>
          </a:p>
          <a:p>
            <a:pPr algn="l"/>
            <a:r>
              <a:rPr lang="hi-IN" sz="2400" b="1" dirty="0" smtClean="0">
                <a:solidFill>
                  <a:srgbClr val="002060"/>
                </a:solidFill>
              </a:rPr>
              <a:t>एक पत्थर तो तबीयत से उछालों यारों |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19756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176</TotalTime>
  <Words>329</Words>
  <Application>Microsoft Office PowerPoint</Application>
  <PresentationFormat>Custom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Celestial</vt:lpstr>
      <vt:lpstr>दुष्यंत कुमार की गज़लों में  राजनीति के स्वर </vt:lpstr>
      <vt:lpstr>दुष्यंत कुमार </vt:lpstr>
      <vt:lpstr>गज़ल किसे कहते हैं ?</vt:lpstr>
      <vt:lpstr>गज़ल का विश्लेषण </vt:lpstr>
      <vt:lpstr>राजनेताओं के वादों पर करारा व्यंग्य </vt:lpstr>
      <vt:lpstr>राजनेताओं के सियासती दांवपेंच पर व्यंग्य </vt:lpstr>
      <vt:lpstr>शासन व्यवस्था में फैली पंगुता और भ्रष्टाचार को व्यक्त करते </vt:lpstr>
      <vt:lpstr>राजनेताओं पर व्यंग्य </vt:lpstr>
      <vt:lpstr>गज़लों में आशावादी स्वर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दुष्यंत कुमार के गज़लों में  राजनीति के स्वर</dc:title>
  <dc:creator>deepak vishwakarma</dc:creator>
  <cp:lastModifiedBy>Comp23</cp:lastModifiedBy>
  <cp:revision>26</cp:revision>
  <dcterms:created xsi:type="dcterms:W3CDTF">2017-04-04T12:51:15Z</dcterms:created>
  <dcterms:modified xsi:type="dcterms:W3CDTF">2017-04-05T05:13:21Z</dcterms:modified>
</cp:coreProperties>
</file>