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A60A2F-316E-4E84-A9CA-B27CDA40EAA3}"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4DA8E-5B09-420E-9F68-BBA2199CABBB}" type="slidenum">
              <a:rPr lang="en-US" smtClean="0"/>
              <a:t>‹#›</a:t>
            </a:fld>
            <a:endParaRPr lang="en-US"/>
          </a:p>
        </p:txBody>
      </p:sp>
    </p:spTree>
    <p:extLst>
      <p:ext uri="{BB962C8B-B14F-4D97-AF65-F5344CB8AC3E}">
        <p14:creationId xmlns:p14="http://schemas.microsoft.com/office/powerpoint/2010/main" val="331489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60A2F-316E-4E84-A9CA-B27CDA40EAA3}"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4DA8E-5B09-420E-9F68-BBA2199CABBB}" type="slidenum">
              <a:rPr lang="en-US" smtClean="0"/>
              <a:t>‹#›</a:t>
            </a:fld>
            <a:endParaRPr lang="en-US"/>
          </a:p>
        </p:txBody>
      </p:sp>
    </p:spTree>
    <p:extLst>
      <p:ext uri="{BB962C8B-B14F-4D97-AF65-F5344CB8AC3E}">
        <p14:creationId xmlns:p14="http://schemas.microsoft.com/office/powerpoint/2010/main" val="270224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60A2F-316E-4E84-A9CA-B27CDA40EAA3}"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4DA8E-5B09-420E-9F68-BBA2199CABBB}" type="slidenum">
              <a:rPr lang="en-US" smtClean="0"/>
              <a:t>‹#›</a:t>
            </a:fld>
            <a:endParaRPr lang="en-US"/>
          </a:p>
        </p:txBody>
      </p:sp>
    </p:spTree>
    <p:extLst>
      <p:ext uri="{BB962C8B-B14F-4D97-AF65-F5344CB8AC3E}">
        <p14:creationId xmlns:p14="http://schemas.microsoft.com/office/powerpoint/2010/main" val="248592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A60A2F-316E-4E84-A9CA-B27CDA40EAA3}"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4DA8E-5B09-420E-9F68-BBA2199CABBB}" type="slidenum">
              <a:rPr lang="en-US" smtClean="0"/>
              <a:t>‹#›</a:t>
            </a:fld>
            <a:endParaRPr lang="en-US"/>
          </a:p>
        </p:txBody>
      </p:sp>
    </p:spTree>
    <p:extLst>
      <p:ext uri="{BB962C8B-B14F-4D97-AF65-F5344CB8AC3E}">
        <p14:creationId xmlns:p14="http://schemas.microsoft.com/office/powerpoint/2010/main" val="374477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A60A2F-316E-4E84-A9CA-B27CDA40EAA3}"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4DA8E-5B09-420E-9F68-BBA2199CABBB}" type="slidenum">
              <a:rPr lang="en-US" smtClean="0"/>
              <a:t>‹#›</a:t>
            </a:fld>
            <a:endParaRPr lang="en-US"/>
          </a:p>
        </p:txBody>
      </p:sp>
    </p:spTree>
    <p:extLst>
      <p:ext uri="{BB962C8B-B14F-4D97-AF65-F5344CB8AC3E}">
        <p14:creationId xmlns:p14="http://schemas.microsoft.com/office/powerpoint/2010/main" val="192939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A60A2F-316E-4E84-A9CA-B27CDA40EAA3}"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4DA8E-5B09-420E-9F68-BBA2199CABBB}" type="slidenum">
              <a:rPr lang="en-US" smtClean="0"/>
              <a:t>‹#›</a:t>
            </a:fld>
            <a:endParaRPr lang="en-US"/>
          </a:p>
        </p:txBody>
      </p:sp>
    </p:spTree>
    <p:extLst>
      <p:ext uri="{BB962C8B-B14F-4D97-AF65-F5344CB8AC3E}">
        <p14:creationId xmlns:p14="http://schemas.microsoft.com/office/powerpoint/2010/main" val="245038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A60A2F-316E-4E84-A9CA-B27CDA40EAA3}"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E4DA8E-5B09-420E-9F68-BBA2199CABBB}" type="slidenum">
              <a:rPr lang="en-US" smtClean="0"/>
              <a:t>‹#›</a:t>
            </a:fld>
            <a:endParaRPr lang="en-US"/>
          </a:p>
        </p:txBody>
      </p:sp>
    </p:spTree>
    <p:extLst>
      <p:ext uri="{BB962C8B-B14F-4D97-AF65-F5344CB8AC3E}">
        <p14:creationId xmlns:p14="http://schemas.microsoft.com/office/powerpoint/2010/main" val="92313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A60A2F-316E-4E84-A9CA-B27CDA40EAA3}"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E4DA8E-5B09-420E-9F68-BBA2199CABBB}" type="slidenum">
              <a:rPr lang="en-US" smtClean="0"/>
              <a:t>‹#›</a:t>
            </a:fld>
            <a:endParaRPr lang="en-US"/>
          </a:p>
        </p:txBody>
      </p:sp>
    </p:spTree>
    <p:extLst>
      <p:ext uri="{BB962C8B-B14F-4D97-AF65-F5344CB8AC3E}">
        <p14:creationId xmlns:p14="http://schemas.microsoft.com/office/powerpoint/2010/main" val="61547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60A2F-316E-4E84-A9CA-B27CDA40EAA3}"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E4DA8E-5B09-420E-9F68-BBA2199CABBB}" type="slidenum">
              <a:rPr lang="en-US" smtClean="0"/>
              <a:t>‹#›</a:t>
            </a:fld>
            <a:endParaRPr lang="en-US"/>
          </a:p>
        </p:txBody>
      </p:sp>
    </p:spTree>
    <p:extLst>
      <p:ext uri="{BB962C8B-B14F-4D97-AF65-F5344CB8AC3E}">
        <p14:creationId xmlns:p14="http://schemas.microsoft.com/office/powerpoint/2010/main" val="263561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60A2F-316E-4E84-A9CA-B27CDA40EAA3}"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4DA8E-5B09-420E-9F68-BBA2199CABBB}" type="slidenum">
              <a:rPr lang="en-US" smtClean="0"/>
              <a:t>‹#›</a:t>
            </a:fld>
            <a:endParaRPr lang="en-US"/>
          </a:p>
        </p:txBody>
      </p:sp>
    </p:spTree>
    <p:extLst>
      <p:ext uri="{BB962C8B-B14F-4D97-AF65-F5344CB8AC3E}">
        <p14:creationId xmlns:p14="http://schemas.microsoft.com/office/powerpoint/2010/main" val="147349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A60A2F-316E-4E84-A9CA-B27CDA40EAA3}"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4DA8E-5B09-420E-9F68-BBA2199CABBB}" type="slidenum">
              <a:rPr lang="en-US" smtClean="0"/>
              <a:t>‹#›</a:t>
            </a:fld>
            <a:endParaRPr lang="en-US"/>
          </a:p>
        </p:txBody>
      </p:sp>
    </p:spTree>
    <p:extLst>
      <p:ext uri="{BB962C8B-B14F-4D97-AF65-F5344CB8AC3E}">
        <p14:creationId xmlns:p14="http://schemas.microsoft.com/office/powerpoint/2010/main" val="3031866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60A2F-316E-4E84-A9CA-B27CDA40EAA3}"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4DA8E-5B09-420E-9F68-BBA2199CABBB}" type="slidenum">
              <a:rPr lang="en-US" smtClean="0"/>
              <a:t>‹#›</a:t>
            </a:fld>
            <a:endParaRPr lang="en-US"/>
          </a:p>
        </p:txBody>
      </p:sp>
    </p:spTree>
    <p:extLst>
      <p:ext uri="{BB962C8B-B14F-4D97-AF65-F5344CB8AC3E}">
        <p14:creationId xmlns:p14="http://schemas.microsoft.com/office/powerpoint/2010/main" val="96783197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700"/>
            <a:ext cx="12191999" cy="7102699"/>
          </a:xfrm>
          <a:prstGeom prst="rect">
            <a:avLst/>
          </a:prstGeom>
        </p:spPr>
      </p:pic>
      <p:sp>
        <p:nvSpPr>
          <p:cNvPr id="2" name="Title 1"/>
          <p:cNvSpPr>
            <a:spLocks noGrp="1"/>
          </p:cNvSpPr>
          <p:nvPr>
            <p:ph type="ctrTitle"/>
          </p:nvPr>
        </p:nvSpPr>
        <p:spPr>
          <a:xfrm>
            <a:off x="1524000" y="283335"/>
            <a:ext cx="9144000" cy="5215944"/>
          </a:xfrm>
        </p:spPr>
        <p:txBody>
          <a:bodyPr>
            <a:normAutofit/>
          </a:bodyPr>
          <a:lstStyle/>
          <a:p>
            <a:r>
              <a:rPr lang="hi-IN" sz="10700" dirty="0">
                <a:solidFill>
                  <a:srgbClr val="FF0000"/>
                </a:solidFill>
              </a:rPr>
              <a:t>भाषा विज्ञान</a:t>
            </a:r>
            <a:r>
              <a:rPr lang="hi-IN" dirty="0"/>
              <a:t> </a:t>
            </a:r>
            <a:br>
              <a:rPr lang="hi-IN" dirty="0"/>
            </a:br>
            <a:r>
              <a:rPr lang="hi-IN" dirty="0" smtClean="0"/>
              <a:t/>
            </a:r>
            <a:br>
              <a:rPr lang="hi-IN" dirty="0" smtClean="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768410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dirty="0"/>
              <a:t>ध्वनियों का वर्गीकरण </a:t>
            </a:r>
            <a:endParaRPr lang="en-US" dirty="0"/>
          </a:p>
        </p:txBody>
      </p:sp>
      <p:sp>
        <p:nvSpPr>
          <p:cNvPr id="3" name="Text Placeholder 2"/>
          <p:cNvSpPr>
            <a:spLocks noGrp="1"/>
          </p:cNvSpPr>
          <p:nvPr>
            <p:ph type="body" idx="1"/>
          </p:nvPr>
        </p:nvSpPr>
        <p:spPr/>
        <p:txBody>
          <a:bodyPr>
            <a:normAutofit/>
          </a:bodyPr>
          <a:lstStyle/>
          <a:p>
            <a:r>
              <a:rPr lang="en-US" sz="4000" b="0" dirty="0" smtClean="0"/>
              <a:t>        </a:t>
            </a:r>
            <a:r>
              <a:rPr lang="hi-IN" sz="4000" b="0" dirty="0" smtClean="0"/>
              <a:t>स्वर</a:t>
            </a:r>
            <a:endParaRPr lang="en-US" sz="4000" dirty="0"/>
          </a:p>
        </p:txBody>
      </p:sp>
      <p:sp>
        <p:nvSpPr>
          <p:cNvPr id="4" name="Content Placeholder 3"/>
          <p:cNvSpPr>
            <a:spLocks noGrp="1"/>
          </p:cNvSpPr>
          <p:nvPr>
            <p:ph sz="half" idx="2"/>
          </p:nvPr>
        </p:nvSpPr>
        <p:spPr>
          <a:xfrm>
            <a:off x="309094" y="2505074"/>
            <a:ext cx="5688482" cy="4352925"/>
          </a:xfrm>
        </p:spPr>
        <p:txBody>
          <a:bodyPr>
            <a:noAutofit/>
          </a:bodyPr>
          <a:lstStyle/>
          <a:p>
            <a:pPr marL="0" indent="0">
              <a:buNone/>
            </a:pPr>
            <a:r>
              <a:rPr lang="hi-IN" sz="2000" dirty="0" smtClean="0"/>
              <a:t>१) </a:t>
            </a:r>
            <a:r>
              <a:rPr lang="hi-IN" sz="2000" dirty="0" smtClean="0"/>
              <a:t>उत्पत्ति </a:t>
            </a:r>
            <a:r>
              <a:rPr lang="hi-IN" sz="2000" dirty="0"/>
              <a:t>के अनुसार      </a:t>
            </a:r>
            <a:endParaRPr lang="en-US" sz="2000" dirty="0"/>
          </a:p>
          <a:p>
            <a:pPr marL="0" indent="0">
              <a:buNone/>
            </a:pPr>
            <a:r>
              <a:rPr lang="hi-IN" sz="2000" dirty="0" smtClean="0"/>
              <a:t>२</a:t>
            </a:r>
            <a:r>
              <a:rPr lang="hi-IN" sz="2000" dirty="0"/>
              <a:t>) मात्रा के अनुसार </a:t>
            </a:r>
            <a:r>
              <a:rPr lang="hi-IN" sz="2000" dirty="0" smtClean="0"/>
              <a:t> </a:t>
            </a:r>
            <a:r>
              <a:rPr lang="hi-IN" sz="2000" dirty="0"/>
              <a:t> </a:t>
            </a:r>
          </a:p>
          <a:p>
            <a:pPr marL="0" indent="0">
              <a:buNone/>
            </a:pPr>
            <a:r>
              <a:rPr lang="hi-IN" sz="2000" dirty="0"/>
              <a:t>३) जाती के अनुसार            </a:t>
            </a:r>
          </a:p>
          <a:p>
            <a:pPr marL="0" indent="0">
              <a:buNone/>
            </a:pPr>
            <a:r>
              <a:rPr lang="hi-IN" sz="2000" dirty="0"/>
              <a:t>४) जीभ के प्रयुक्त भाग के अनुसार   </a:t>
            </a:r>
            <a:endParaRPr lang="en-US" sz="2000" dirty="0" smtClean="0"/>
          </a:p>
          <a:p>
            <a:pPr marL="0" indent="0">
              <a:buNone/>
            </a:pPr>
            <a:r>
              <a:rPr lang="hi-IN" sz="2000" dirty="0" smtClean="0"/>
              <a:t>५</a:t>
            </a:r>
            <a:r>
              <a:rPr lang="hi-IN" sz="2000" dirty="0"/>
              <a:t>) जीभ के व्यवहृत भाग की ऊंचाई के अनुसार </a:t>
            </a:r>
            <a:endParaRPr lang="en-US" sz="2000" dirty="0" smtClean="0"/>
          </a:p>
          <a:p>
            <a:pPr marL="0" indent="0">
              <a:buNone/>
            </a:pPr>
            <a:r>
              <a:rPr lang="hi-IN" sz="2000" dirty="0" smtClean="0"/>
              <a:t>६</a:t>
            </a:r>
            <a:r>
              <a:rPr lang="hi-IN" sz="2000" dirty="0"/>
              <a:t>) ओठों की स्थिति के अनुसार    </a:t>
            </a:r>
          </a:p>
          <a:p>
            <a:pPr marL="0" indent="0">
              <a:buNone/>
            </a:pPr>
            <a:r>
              <a:rPr lang="hi-IN" sz="2000" dirty="0"/>
              <a:t>७) अनुनासिकता के आधार पर    </a:t>
            </a:r>
          </a:p>
          <a:p>
            <a:pPr marL="0" indent="0">
              <a:buNone/>
            </a:pPr>
            <a:r>
              <a:rPr lang="hi-IN" sz="2000" dirty="0"/>
              <a:t>८) स्वरतंत्रियों के अनुसार </a:t>
            </a:r>
          </a:p>
          <a:p>
            <a:pPr marL="0" indent="0">
              <a:buNone/>
            </a:pPr>
            <a:r>
              <a:rPr lang="hi-IN" sz="2000" dirty="0"/>
              <a:t>९) मांसपेशियों की दृढ़ता एवं शिथिलता के अनुसार </a:t>
            </a:r>
          </a:p>
          <a:p>
            <a:pPr marL="0" indent="0">
              <a:buNone/>
            </a:pPr>
            <a:r>
              <a:rPr lang="hi-IN" sz="2000" dirty="0"/>
              <a:t>१०) उच्चारण स्थान के अनुसार </a:t>
            </a:r>
          </a:p>
          <a:p>
            <a:pPr marL="0" indent="0">
              <a:buNone/>
            </a:pPr>
            <a:r>
              <a:rPr lang="hi-IN" sz="2000" dirty="0" smtClean="0"/>
              <a:t/>
            </a:r>
            <a:br>
              <a:rPr lang="hi-IN" sz="2000" dirty="0" smtClean="0"/>
            </a:br>
            <a:endParaRPr lang="en-US" sz="2000" dirty="0"/>
          </a:p>
        </p:txBody>
      </p:sp>
      <p:sp>
        <p:nvSpPr>
          <p:cNvPr id="5" name="Text Placeholder 4"/>
          <p:cNvSpPr>
            <a:spLocks noGrp="1"/>
          </p:cNvSpPr>
          <p:nvPr>
            <p:ph type="body" sz="quarter" idx="3"/>
          </p:nvPr>
        </p:nvSpPr>
        <p:spPr/>
        <p:txBody>
          <a:bodyPr>
            <a:normAutofit/>
          </a:bodyPr>
          <a:lstStyle/>
          <a:p>
            <a:pPr algn="ctr"/>
            <a:r>
              <a:rPr lang="hi-IN" sz="4000" b="0" dirty="0" smtClean="0"/>
              <a:t>व्यंजन</a:t>
            </a:r>
            <a:endParaRPr lang="en-US" sz="4000" dirty="0"/>
          </a:p>
        </p:txBody>
      </p:sp>
      <p:sp>
        <p:nvSpPr>
          <p:cNvPr id="6" name="Content Placeholder 5"/>
          <p:cNvSpPr>
            <a:spLocks noGrp="1"/>
          </p:cNvSpPr>
          <p:nvPr>
            <p:ph sz="quarter" idx="4"/>
          </p:nvPr>
        </p:nvSpPr>
        <p:spPr>
          <a:xfrm>
            <a:off x="6528269" y="2505075"/>
            <a:ext cx="5101353" cy="3684588"/>
          </a:xfrm>
        </p:spPr>
        <p:txBody>
          <a:bodyPr>
            <a:normAutofit/>
          </a:bodyPr>
          <a:lstStyle/>
          <a:p>
            <a:pPr marL="0" indent="0">
              <a:buNone/>
            </a:pPr>
            <a:r>
              <a:rPr lang="hi-IN" sz="2400" dirty="0" smtClean="0"/>
              <a:t>१) स्थान के आधार पर </a:t>
            </a:r>
          </a:p>
          <a:p>
            <a:pPr marL="0" indent="0">
              <a:buNone/>
            </a:pPr>
            <a:r>
              <a:rPr lang="hi-IN" sz="2400" dirty="0" smtClean="0"/>
              <a:t>२) प्रयत्न के आधार पर</a:t>
            </a:r>
            <a:endParaRPr lang="en-US" sz="2400" dirty="0" smtClean="0"/>
          </a:p>
          <a:p>
            <a:pPr marL="0" indent="0">
              <a:buNone/>
            </a:pPr>
            <a:r>
              <a:rPr lang="hi-IN" sz="2400" dirty="0" smtClean="0"/>
              <a:t>३) स्वरतंत्रियों के आधार पर</a:t>
            </a:r>
            <a:endParaRPr lang="en-US" sz="2400" dirty="0" smtClean="0"/>
          </a:p>
          <a:p>
            <a:pPr marL="0" indent="0">
              <a:buNone/>
            </a:pPr>
            <a:r>
              <a:rPr lang="hi-IN" sz="2400" dirty="0" smtClean="0"/>
              <a:t>४) प्राणत्व के आधार पर </a:t>
            </a:r>
          </a:p>
          <a:p>
            <a:pPr marL="0" indent="0">
              <a:buNone/>
            </a:pPr>
            <a:r>
              <a:rPr lang="hi-IN" sz="2400" dirty="0" smtClean="0"/>
              <a:t>५) अनुनासिकता के आधार पर </a:t>
            </a:r>
          </a:p>
          <a:p>
            <a:pPr marL="0" indent="0">
              <a:buNone/>
            </a:pPr>
            <a:r>
              <a:rPr lang="hi-IN" sz="2400" dirty="0" smtClean="0"/>
              <a:t>६) संयुक्तता-असंयुक्तता के आधार पर</a:t>
            </a:r>
            <a:endParaRPr lang="en-US" sz="2400" dirty="0" smtClean="0"/>
          </a:p>
          <a:p>
            <a:pPr marL="0" indent="0">
              <a:buNone/>
            </a:pPr>
            <a:r>
              <a:rPr lang="hi-IN" sz="2400" dirty="0" smtClean="0"/>
              <a:t>७) सबलता-असबलता के आधार पर</a:t>
            </a:r>
            <a:r>
              <a:rPr lang="hi-IN" dirty="0" smtClean="0"/>
              <a:t> </a:t>
            </a:r>
            <a:endParaRPr lang="en-US" dirty="0"/>
          </a:p>
        </p:txBody>
      </p:sp>
      <p:cxnSp>
        <p:nvCxnSpPr>
          <p:cNvPr id="8" name="Straight Connector 7"/>
          <p:cNvCxnSpPr/>
          <p:nvPr/>
        </p:nvCxnSpPr>
        <p:spPr>
          <a:xfrm>
            <a:off x="2356834" y="1681163"/>
            <a:ext cx="654246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79583" y="1133341"/>
            <a:ext cx="25758" cy="547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56833" y="1690688"/>
            <a:ext cx="0" cy="2669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8899301" y="1681163"/>
            <a:ext cx="0" cy="276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2240923" y="2279561"/>
            <a:ext cx="0" cy="2255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8899301" y="2277416"/>
            <a:ext cx="7199" cy="2125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45284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3487"/>
            <a:ext cx="9144000" cy="1648496"/>
          </a:xfrm>
        </p:spPr>
        <p:txBody>
          <a:bodyPr/>
          <a:lstStyle/>
          <a:p>
            <a:r>
              <a:rPr lang="hi-IN" sz="8000" u="sng" dirty="0" smtClean="0"/>
              <a:t>व्यंजन</a:t>
            </a:r>
            <a:r>
              <a:rPr lang="en-US" sz="8000" u="sng" dirty="0" smtClean="0"/>
              <a:t> </a:t>
            </a:r>
            <a:r>
              <a:rPr lang="hi-IN" sz="8000" u="sng" dirty="0" smtClean="0"/>
              <a:t>की</a:t>
            </a:r>
            <a:r>
              <a:rPr lang="en-US" sz="8000" u="sng" dirty="0" smtClean="0"/>
              <a:t> </a:t>
            </a:r>
            <a:r>
              <a:rPr lang="hi-IN" sz="8000" u="sng" dirty="0" smtClean="0"/>
              <a:t>परिभाषा</a:t>
            </a:r>
            <a:endParaRPr lang="en-US" u="sng" dirty="0"/>
          </a:p>
        </p:txBody>
      </p:sp>
      <p:sp>
        <p:nvSpPr>
          <p:cNvPr id="3" name="Subtitle 2"/>
          <p:cNvSpPr>
            <a:spLocks noGrp="1"/>
          </p:cNvSpPr>
          <p:nvPr>
            <p:ph type="subTitle" idx="1"/>
          </p:nvPr>
        </p:nvSpPr>
        <p:spPr>
          <a:xfrm>
            <a:off x="1524000" y="2395470"/>
            <a:ext cx="9144000" cy="2862330"/>
          </a:xfrm>
        </p:spPr>
        <p:txBody>
          <a:bodyPr/>
          <a:lstStyle/>
          <a:p>
            <a:pPr algn="just"/>
            <a:r>
              <a:rPr lang="en-US" dirty="0" smtClean="0"/>
              <a:t>	</a:t>
            </a:r>
            <a:r>
              <a:rPr lang="hi-IN" b="1" dirty="0" smtClean="0">
                <a:solidFill>
                  <a:srgbClr val="002060"/>
                </a:solidFill>
              </a:rPr>
              <a:t>व्यंजन </a:t>
            </a:r>
            <a:r>
              <a:rPr lang="hi-IN" b="1" dirty="0">
                <a:solidFill>
                  <a:srgbClr val="002060"/>
                </a:solidFill>
              </a:rPr>
              <a:t>वे ध्वनियाँ जिनके उच्चारण में स्वर ध्वनि का सहयोग अनिवार्य है निःश्वास की वायु मुखविवर से अबाध गति से निकल नहीं पाती है वरन बाधित होने के कारन घर्षण करती हुई बाहर निकलती है। हिंदी व्यंजनों की संख्या ३३ है।</a:t>
            </a:r>
            <a:endParaRPr lang="en-US" b="1"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772" y="3786389"/>
            <a:ext cx="8397025" cy="3268885"/>
          </a:xfrm>
          <a:prstGeom prst="rect">
            <a:avLst/>
          </a:prstGeom>
        </p:spPr>
      </p:pic>
    </p:spTree>
    <p:extLst>
      <p:ext uri="{BB962C8B-B14F-4D97-AF65-F5344CB8AC3E}">
        <p14:creationId xmlns:p14="http://schemas.microsoft.com/office/powerpoint/2010/main" val="17974888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i-IN" sz="5400" u="sng" dirty="0" smtClean="0">
                <a:solidFill>
                  <a:srgbClr val="C00000"/>
                </a:solidFill>
              </a:rPr>
              <a:t>स्वरतंत्रियों </a:t>
            </a:r>
            <a:r>
              <a:rPr lang="hi-IN" sz="5400" u="sng" dirty="0">
                <a:solidFill>
                  <a:srgbClr val="C00000"/>
                </a:solidFill>
              </a:rPr>
              <a:t>के आधार </a:t>
            </a:r>
            <a:r>
              <a:rPr lang="hi-IN" sz="5400" u="sng" dirty="0" smtClean="0">
                <a:solidFill>
                  <a:srgbClr val="C00000"/>
                </a:solidFill>
              </a:rPr>
              <a:t>पर</a:t>
            </a:r>
            <a:endParaRPr lang="en-US" sz="5400" dirty="0">
              <a:solidFill>
                <a:srgbClr val="C00000"/>
              </a:solidFill>
            </a:endParaRPr>
          </a:p>
        </p:txBody>
      </p:sp>
      <p:sp>
        <p:nvSpPr>
          <p:cNvPr id="3" name="Text Placeholder 2"/>
          <p:cNvSpPr>
            <a:spLocks noGrp="1"/>
          </p:cNvSpPr>
          <p:nvPr>
            <p:ph type="body" idx="1"/>
          </p:nvPr>
        </p:nvSpPr>
        <p:spPr>
          <a:xfrm>
            <a:off x="839788" y="1468192"/>
            <a:ext cx="5157787" cy="875763"/>
          </a:xfrm>
        </p:spPr>
        <p:txBody>
          <a:bodyPr/>
          <a:lstStyle/>
          <a:p>
            <a:pPr algn="ctr"/>
            <a:r>
              <a:rPr lang="hi-IN" sz="3200" b="0" dirty="0"/>
              <a:t>अघोष व्यंजन </a:t>
            </a:r>
            <a:r>
              <a:rPr lang="hi-IN" b="0" dirty="0"/>
              <a:t>     </a:t>
            </a:r>
            <a:endParaRPr lang="en-US" dirty="0"/>
          </a:p>
        </p:txBody>
      </p:sp>
      <p:pic>
        <p:nvPicPr>
          <p:cNvPr id="7" name="Content Placeholder 6"/>
          <p:cNvPicPr>
            <a:picLocks noGrp="1" noChangeAspect="1"/>
          </p:cNvPicPr>
          <p:nvPr>
            <p:ph sz="half" idx="2"/>
          </p:nvPr>
        </p:nvPicPr>
        <p:blipFill>
          <a:blip r:embed="rId3"/>
          <a:stretch>
            <a:fillRect/>
          </a:stretch>
        </p:blipFill>
        <p:spPr>
          <a:xfrm>
            <a:off x="633047" y="2505074"/>
            <a:ext cx="5364528" cy="4352925"/>
          </a:xfrm>
          <a:prstGeom prst="rect">
            <a:avLst/>
          </a:prstGeom>
        </p:spPr>
      </p:pic>
      <p:sp>
        <p:nvSpPr>
          <p:cNvPr id="5" name="Text Placeholder 4"/>
          <p:cNvSpPr>
            <a:spLocks noGrp="1"/>
          </p:cNvSpPr>
          <p:nvPr>
            <p:ph type="body" sz="quarter" idx="3"/>
          </p:nvPr>
        </p:nvSpPr>
        <p:spPr>
          <a:xfrm>
            <a:off x="6172200" y="1596980"/>
            <a:ext cx="5183188" cy="746975"/>
          </a:xfrm>
        </p:spPr>
        <p:txBody>
          <a:bodyPr>
            <a:normAutofit/>
          </a:bodyPr>
          <a:lstStyle/>
          <a:p>
            <a:pPr algn="ctr"/>
            <a:r>
              <a:rPr lang="hi-IN" sz="3200" b="0" dirty="0" smtClean="0"/>
              <a:t>सघोष व्यंजन</a:t>
            </a:r>
            <a:endParaRPr lang="en-US" sz="3200" dirty="0" smtClean="0"/>
          </a:p>
        </p:txBody>
      </p:sp>
      <p:pic>
        <p:nvPicPr>
          <p:cNvPr id="8" name="Content Placeholder 7"/>
          <p:cNvPicPr>
            <a:picLocks noGrp="1" noChangeAspect="1"/>
          </p:cNvPicPr>
          <p:nvPr>
            <p:ph sz="quarter" idx="4"/>
          </p:nvPr>
        </p:nvPicPr>
        <p:blipFill>
          <a:blip r:embed="rId4"/>
          <a:stretch>
            <a:fillRect/>
          </a:stretch>
        </p:blipFill>
        <p:spPr>
          <a:xfrm>
            <a:off x="6836898" y="2505074"/>
            <a:ext cx="4979964" cy="4352925"/>
          </a:xfrm>
          <a:prstGeom prst="rect">
            <a:avLst/>
          </a:prstGeom>
        </p:spPr>
      </p:pic>
    </p:spTree>
    <p:extLst>
      <p:ext uri="{BB962C8B-B14F-4D97-AF65-F5344CB8AC3E}">
        <p14:creationId xmlns:p14="http://schemas.microsoft.com/office/powerpoint/2010/main" val="66141992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84088">
              <a:srgbClr val="82B3DF"/>
            </a:gs>
            <a:gs pos="64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u="sng" dirty="0" smtClean="0">
                <a:solidFill>
                  <a:srgbClr val="C00000"/>
                </a:solidFill>
              </a:rPr>
              <a:t>प्राणत्व के आधार पर</a:t>
            </a:r>
            <a:endParaRPr lang="en-US" u="sng" dirty="0">
              <a:solidFill>
                <a:srgbClr val="C00000"/>
              </a:solidFill>
            </a:endParaRPr>
          </a:p>
        </p:txBody>
      </p:sp>
      <p:sp>
        <p:nvSpPr>
          <p:cNvPr id="3" name="Text Placeholder 2"/>
          <p:cNvSpPr>
            <a:spLocks noGrp="1"/>
          </p:cNvSpPr>
          <p:nvPr>
            <p:ph type="body" idx="1"/>
          </p:nvPr>
        </p:nvSpPr>
        <p:spPr>
          <a:xfrm>
            <a:off x="839788" y="1681163"/>
            <a:ext cx="5157787" cy="997642"/>
          </a:xfrm>
        </p:spPr>
        <p:txBody>
          <a:bodyPr>
            <a:normAutofit/>
          </a:bodyPr>
          <a:lstStyle/>
          <a:p>
            <a:pPr algn="ctr"/>
            <a:r>
              <a:rPr lang="hi-IN" sz="3600" b="0" dirty="0"/>
              <a:t>अल्पप्राण व्यंजन</a:t>
            </a:r>
            <a:r>
              <a:rPr lang="hi-IN" sz="2800" b="0" dirty="0"/>
              <a:t> </a:t>
            </a:r>
          </a:p>
          <a:p>
            <a:endParaRPr lang="en-US" dirty="0"/>
          </a:p>
        </p:txBody>
      </p:sp>
      <p:pic>
        <p:nvPicPr>
          <p:cNvPr id="7" name="Content Placeholder 6"/>
          <p:cNvPicPr>
            <a:picLocks noGrp="1" noChangeAspect="1"/>
          </p:cNvPicPr>
          <p:nvPr>
            <p:ph sz="half" idx="2"/>
          </p:nvPr>
        </p:nvPicPr>
        <p:blipFill>
          <a:blip r:embed="rId2"/>
          <a:stretch>
            <a:fillRect/>
          </a:stretch>
        </p:blipFill>
        <p:spPr>
          <a:xfrm>
            <a:off x="839788" y="2505074"/>
            <a:ext cx="4970169" cy="4064537"/>
          </a:xfrm>
          <a:prstGeom prst="rect">
            <a:avLst/>
          </a:prstGeom>
        </p:spPr>
      </p:pic>
      <p:sp>
        <p:nvSpPr>
          <p:cNvPr id="5" name="Text Placeholder 4"/>
          <p:cNvSpPr>
            <a:spLocks noGrp="1"/>
          </p:cNvSpPr>
          <p:nvPr>
            <p:ph type="body" sz="quarter" idx="3"/>
          </p:nvPr>
        </p:nvSpPr>
        <p:spPr>
          <a:xfrm>
            <a:off x="6172200" y="1681162"/>
            <a:ext cx="5183188" cy="997643"/>
          </a:xfrm>
        </p:spPr>
        <p:txBody>
          <a:bodyPr/>
          <a:lstStyle/>
          <a:p>
            <a:pPr algn="ctr"/>
            <a:r>
              <a:rPr lang="hi-IN" sz="3600" b="0" dirty="0" smtClean="0"/>
              <a:t>महाप्राण व्यंजन </a:t>
            </a:r>
          </a:p>
          <a:p>
            <a:endParaRPr lang="en-US" dirty="0"/>
          </a:p>
        </p:txBody>
      </p:sp>
      <p:pic>
        <p:nvPicPr>
          <p:cNvPr id="8" name="Content Placeholder 7"/>
          <p:cNvPicPr>
            <a:picLocks noGrp="1" noChangeAspect="1"/>
          </p:cNvPicPr>
          <p:nvPr>
            <p:ph sz="quarter" idx="4"/>
          </p:nvPr>
        </p:nvPicPr>
        <p:blipFill>
          <a:blip r:embed="rId3"/>
          <a:stretch>
            <a:fillRect/>
          </a:stretch>
        </p:blipFill>
        <p:spPr>
          <a:xfrm>
            <a:off x="6907237" y="2505075"/>
            <a:ext cx="4422749" cy="4064536"/>
          </a:xfrm>
          <a:prstGeom prst="rect">
            <a:avLst/>
          </a:prstGeom>
        </p:spPr>
      </p:pic>
    </p:spTree>
    <p:extLst>
      <p:ext uri="{BB962C8B-B14F-4D97-AF65-F5344CB8AC3E}">
        <p14:creationId xmlns:p14="http://schemas.microsoft.com/office/powerpoint/2010/main" val="254206989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i-IN" u="sng" dirty="0" smtClean="0">
                <a:solidFill>
                  <a:srgbClr val="C00000"/>
                </a:solidFill>
              </a:rPr>
              <a:t>अनुनासिकता के आधार पर</a:t>
            </a:r>
            <a:endParaRPr lang="en-US" u="sng" dirty="0">
              <a:solidFill>
                <a:srgbClr val="C00000"/>
              </a:solidFill>
            </a:endParaRPr>
          </a:p>
        </p:txBody>
      </p:sp>
      <p:sp>
        <p:nvSpPr>
          <p:cNvPr id="3" name="Text Placeholder 2"/>
          <p:cNvSpPr>
            <a:spLocks noGrp="1"/>
          </p:cNvSpPr>
          <p:nvPr>
            <p:ph type="body" idx="1"/>
          </p:nvPr>
        </p:nvSpPr>
        <p:spPr/>
        <p:txBody>
          <a:bodyPr>
            <a:normAutofit/>
          </a:bodyPr>
          <a:lstStyle/>
          <a:p>
            <a:pPr algn="ctr"/>
            <a:r>
              <a:rPr lang="hi-IN" sz="3600" b="0" dirty="0"/>
              <a:t>मौखिक व्यंजन </a:t>
            </a:r>
          </a:p>
        </p:txBody>
      </p:sp>
      <p:pic>
        <p:nvPicPr>
          <p:cNvPr id="8" name="Content Placeholder 7"/>
          <p:cNvPicPr>
            <a:picLocks noGrp="1" noChangeAspect="1"/>
          </p:cNvPicPr>
          <p:nvPr>
            <p:ph sz="half" idx="2"/>
          </p:nvPr>
        </p:nvPicPr>
        <p:blipFill>
          <a:blip r:embed="rId3"/>
          <a:stretch>
            <a:fillRect/>
          </a:stretch>
        </p:blipFill>
        <p:spPr>
          <a:xfrm>
            <a:off x="6499275" y="2531156"/>
            <a:ext cx="5036233" cy="4326844"/>
          </a:xfrm>
          <a:prstGeom prst="rect">
            <a:avLst/>
          </a:prstGeom>
        </p:spPr>
      </p:pic>
      <p:sp>
        <p:nvSpPr>
          <p:cNvPr id="5" name="Text Placeholder 4"/>
          <p:cNvSpPr>
            <a:spLocks noGrp="1"/>
          </p:cNvSpPr>
          <p:nvPr>
            <p:ph type="body" sz="quarter" idx="3"/>
          </p:nvPr>
        </p:nvSpPr>
        <p:spPr>
          <a:xfrm>
            <a:off x="6172200" y="1681163"/>
            <a:ext cx="5183188" cy="823911"/>
          </a:xfrm>
        </p:spPr>
        <p:txBody>
          <a:bodyPr>
            <a:normAutofit/>
          </a:bodyPr>
          <a:lstStyle/>
          <a:p>
            <a:pPr algn="ctr"/>
            <a:r>
              <a:rPr lang="hi-IN" sz="3600" b="0" dirty="0" smtClean="0"/>
              <a:t>अनुनासिक व्यंजन</a:t>
            </a:r>
          </a:p>
        </p:txBody>
      </p:sp>
      <p:pic>
        <p:nvPicPr>
          <p:cNvPr id="10" name="Content Placeholder 9"/>
          <p:cNvPicPr>
            <a:picLocks noGrp="1" noChangeAspect="1"/>
          </p:cNvPicPr>
          <p:nvPr>
            <p:ph sz="quarter" idx="4"/>
          </p:nvPr>
        </p:nvPicPr>
        <p:blipFill>
          <a:blip r:embed="rId4"/>
          <a:stretch>
            <a:fillRect/>
          </a:stretch>
        </p:blipFill>
        <p:spPr>
          <a:xfrm>
            <a:off x="994894" y="2531156"/>
            <a:ext cx="5177306" cy="4352925"/>
          </a:xfrm>
          <a:prstGeom prst="rect">
            <a:avLst/>
          </a:prstGeom>
          <a:blipFill>
            <a:blip r:embed="rId5"/>
            <a:tile tx="0" ty="0" sx="100000" sy="100000" flip="none" algn="tl"/>
          </a:blipFill>
        </p:spPr>
      </p:pic>
    </p:spTree>
    <p:extLst>
      <p:ext uri="{BB962C8B-B14F-4D97-AF65-F5344CB8AC3E}">
        <p14:creationId xmlns:p14="http://schemas.microsoft.com/office/powerpoint/2010/main" val="406335824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3183"/>
            <a:ext cx="9144000" cy="1468192"/>
          </a:xfrm>
        </p:spPr>
        <p:txBody>
          <a:bodyPr>
            <a:normAutofit/>
          </a:bodyPr>
          <a:lstStyle/>
          <a:p>
            <a:r>
              <a:rPr lang="hi-IN" sz="4800" dirty="0" smtClean="0">
                <a:solidFill>
                  <a:srgbClr val="C00000"/>
                </a:solidFill>
              </a:rPr>
              <a:t>संयुक्तता-असंयुक्तता के आधार पर</a:t>
            </a:r>
            <a:endParaRPr lang="en-US" sz="4800" dirty="0">
              <a:solidFill>
                <a:srgbClr val="C00000"/>
              </a:solidFill>
            </a:endParaRPr>
          </a:p>
        </p:txBody>
      </p:sp>
      <p:sp>
        <p:nvSpPr>
          <p:cNvPr id="3" name="Subtitle 2"/>
          <p:cNvSpPr>
            <a:spLocks noGrp="1"/>
          </p:cNvSpPr>
          <p:nvPr>
            <p:ph type="subTitle" idx="1"/>
          </p:nvPr>
        </p:nvSpPr>
        <p:spPr>
          <a:xfrm>
            <a:off x="360607" y="1957589"/>
            <a:ext cx="11539471" cy="4146997"/>
          </a:xfrm>
        </p:spPr>
        <p:txBody>
          <a:bodyPr>
            <a:normAutofit/>
          </a:bodyPr>
          <a:lstStyle/>
          <a:p>
            <a:pPr algn="l"/>
            <a:endParaRPr lang="en-US" dirty="0" smtClean="0"/>
          </a:p>
          <a:p>
            <a:pPr algn="l"/>
            <a:r>
              <a:rPr lang="hi-IN" dirty="0"/>
              <a:t>असंयुक्त व्यंजन </a:t>
            </a:r>
            <a:r>
              <a:rPr lang="en-US" dirty="0" smtClean="0"/>
              <a:t>			</a:t>
            </a:r>
            <a:r>
              <a:rPr lang="hi-IN" dirty="0"/>
              <a:t> संयुक्त </a:t>
            </a:r>
            <a:r>
              <a:rPr lang="hi-IN" dirty="0" smtClean="0"/>
              <a:t>व्यंजन</a:t>
            </a:r>
            <a:r>
              <a:rPr lang="en-US" dirty="0" smtClean="0"/>
              <a:t>			</a:t>
            </a:r>
            <a:r>
              <a:rPr lang="hi-IN" dirty="0"/>
              <a:t> द्वित्व </a:t>
            </a:r>
            <a:r>
              <a:rPr lang="hi-IN" dirty="0" smtClean="0"/>
              <a:t>व्यंजन</a:t>
            </a:r>
            <a:endParaRPr lang="en-US" dirty="0" smtClean="0"/>
          </a:p>
          <a:p>
            <a:endParaRPr lang="en-US" dirty="0" smtClean="0"/>
          </a:p>
          <a:p>
            <a:r>
              <a:rPr lang="hi-IN" dirty="0" smtClean="0"/>
              <a:t>क्ष,त्र,ज्ञ</a:t>
            </a:r>
            <a:r>
              <a:rPr lang="en-US" dirty="0" smtClean="0"/>
              <a:t>  (</a:t>
            </a:r>
            <a:r>
              <a:rPr lang="hi-IN" dirty="0" smtClean="0"/>
              <a:t>को छोड़कर</a:t>
            </a:r>
            <a:r>
              <a:rPr lang="en-US" dirty="0" smtClean="0"/>
              <a:t>)	</a:t>
            </a:r>
            <a:r>
              <a:rPr lang="hi-IN" dirty="0" smtClean="0"/>
              <a:t> </a:t>
            </a:r>
            <a:r>
              <a:rPr lang="en-US" dirty="0" smtClean="0"/>
              <a:t>	</a:t>
            </a:r>
            <a:r>
              <a:rPr lang="hi-IN" dirty="0" smtClean="0"/>
              <a:t>जैसे </a:t>
            </a:r>
            <a:r>
              <a:rPr lang="hi-IN" dirty="0"/>
              <a:t>: रक्त, खत्म, कत्ल इत्यादि। </a:t>
            </a:r>
            <a:r>
              <a:rPr lang="en-US" dirty="0" smtClean="0"/>
              <a:t>							</a:t>
            </a:r>
          </a:p>
          <a:p>
            <a:r>
              <a:rPr lang="en-US" dirty="0"/>
              <a:t>	</a:t>
            </a:r>
            <a:r>
              <a:rPr lang="en-US" dirty="0" smtClean="0"/>
              <a:t>						</a:t>
            </a:r>
          </a:p>
          <a:p>
            <a:r>
              <a:rPr lang="en-US" dirty="0"/>
              <a:t>	</a:t>
            </a:r>
            <a:r>
              <a:rPr lang="en-US" dirty="0" smtClean="0"/>
              <a:t>						 </a:t>
            </a:r>
            <a:r>
              <a:rPr lang="hi-IN" dirty="0"/>
              <a:t>जैसे : कुत्ता, पक्का, कच्चा इत्यादि।</a:t>
            </a:r>
          </a:p>
          <a:p>
            <a:r>
              <a:rPr lang="hi-IN" dirty="0" smtClean="0"/>
              <a:t/>
            </a:r>
            <a:br>
              <a:rPr lang="hi-IN" dirty="0" smtClean="0"/>
            </a:br>
            <a:r>
              <a:rPr lang="en-US" dirty="0" smtClean="0"/>
              <a:t> </a:t>
            </a:r>
            <a:endParaRPr lang="en-US" dirty="0"/>
          </a:p>
        </p:txBody>
      </p:sp>
      <p:cxnSp>
        <p:nvCxnSpPr>
          <p:cNvPr id="5" name="Straight Connector 4"/>
          <p:cNvCxnSpPr/>
          <p:nvPr/>
        </p:nvCxnSpPr>
        <p:spPr>
          <a:xfrm flipV="1">
            <a:off x="914400" y="1957589"/>
            <a:ext cx="10187189" cy="2"/>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927279" y="1957589"/>
            <a:ext cx="12879" cy="463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113170" y="1957588"/>
            <a:ext cx="17172" cy="3606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11101589" y="1957589"/>
            <a:ext cx="0" cy="3606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6113170" y="2743200"/>
            <a:ext cx="0" cy="618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10303099" y="2794715"/>
            <a:ext cx="38636" cy="14810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1210614" y="2743200"/>
            <a:ext cx="12879" cy="6181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3255509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1065" y="347730"/>
            <a:ext cx="10036935" cy="1378039"/>
          </a:xfrm>
        </p:spPr>
        <p:txBody>
          <a:bodyPr>
            <a:normAutofit/>
          </a:bodyPr>
          <a:lstStyle/>
          <a:p>
            <a:r>
              <a:rPr lang="hi-IN" dirty="0" smtClean="0">
                <a:solidFill>
                  <a:srgbClr val="C00000"/>
                </a:solidFill>
              </a:rPr>
              <a:t>सबलता-असबलता के आधार पर</a:t>
            </a:r>
            <a:endParaRPr lang="en-US" dirty="0">
              <a:solidFill>
                <a:srgbClr val="C00000"/>
              </a:solidFill>
            </a:endParaRPr>
          </a:p>
        </p:txBody>
      </p:sp>
      <p:sp>
        <p:nvSpPr>
          <p:cNvPr id="3" name="Subtitle 2"/>
          <p:cNvSpPr>
            <a:spLocks noGrp="1"/>
          </p:cNvSpPr>
          <p:nvPr>
            <p:ph type="subTitle" idx="1"/>
          </p:nvPr>
        </p:nvSpPr>
        <p:spPr>
          <a:xfrm>
            <a:off x="193183" y="1725769"/>
            <a:ext cx="11797048" cy="3532031"/>
          </a:xfrm>
        </p:spPr>
        <p:txBody>
          <a:bodyPr>
            <a:normAutofit/>
          </a:bodyPr>
          <a:lstStyle/>
          <a:p>
            <a:pPr algn="l"/>
            <a:endParaRPr lang="en-US" dirty="0" smtClean="0"/>
          </a:p>
          <a:p>
            <a:pPr algn="l"/>
            <a:r>
              <a:rPr lang="hi-IN" dirty="0"/>
              <a:t>सबल </a:t>
            </a:r>
            <a:r>
              <a:rPr lang="hi-IN" dirty="0" smtClean="0"/>
              <a:t>व्यंजन</a:t>
            </a:r>
            <a:r>
              <a:rPr lang="en-US" dirty="0" smtClean="0"/>
              <a:t>			</a:t>
            </a:r>
            <a:r>
              <a:rPr lang="en-US" dirty="0"/>
              <a:t>	</a:t>
            </a:r>
            <a:r>
              <a:rPr lang="hi-IN" dirty="0" smtClean="0"/>
              <a:t>असबल व्यंजन</a:t>
            </a:r>
            <a:r>
              <a:rPr lang="en-US" dirty="0" smtClean="0"/>
              <a:t>				</a:t>
            </a:r>
            <a:r>
              <a:rPr lang="hi-IN" dirty="0"/>
              <a:t> निर्बल व्यंजन </a:t>
            </a:r>
            <a:endParaRPr lang="en-US" dirty="0" smtClean="0"/>
          </a:p>
          <a:p>
            <a:pPr algn="l"/>
            <a:r>
              <a:rPr lang="en-US" dirty="0" smtClean="0"/>
              <a:t>					</a:t>
            </a:r>
            <a:r>
              <a:rPr lang="hi-IN" dirty="0" smtClean="0"/>
              <a:t> </a:t>
            </a:r>
            <a:endParaRPr lang="en-US" dirty="0" smtClean="0"/>
          </a:p>
          <a:p>
            <a:pPr algn="l"/>
            <a:r>
              <a:rPr lang="hi-IN" dirty="0" smtClean="0"/>
              <a:t>य,</a:t>
            </a:r>
            <a:r>
              <a:rPr lang="en-US" dirty="0" smtClean="0"/>
              <a:t> </a:t>
            </a:r>
            <a:r>
              <a:rPr lang="hi-IN" dirty="0" smtClean="0"/>
              <a:t>र,</a:t>
            </a:r>
            <a:r>
              <a:rPr lang="en-US" dirty="0" smtClean="0"/>
              <a:t> </a:t>
            </a:r>
            <a:r>
              <a:rPr lang="hi-IN" dirty="0" smtClean="0"/>
              <a:t>ल,</a:t>
            </a:r>
            <a:r>
              <a:rPr lang="en-US" dirty="0" smtClean="0"/>
              <a:t> </a:t>
            </a:r>
            <a:r>
              <a:rPr lang="hi-IN" dirty="0" smtClean="0"/>
              <a:t>व</a:t>
            </a:r>
            <a:r>
              <a:rPr lang="en-US" dirty="0" smtClean="0"/>
              <a:t>, </a:t>
            </a:r>
            <a:r>
              <a:rPr lang="hi-IN" dirty="0" smtClean="0"/>
              <a:t>ङ,</a:t>
            </a:r>
            <a:r>
              <a:rPr lang="en-US" dirty="0" smtClean="0"/>
              <a:t> </a:t>
            </a:r>
            <a:r>
              <a:rPr lang="hi-IN" dirty="0" smtClean="0"/>
              <a:t>ञ</a:t>
            </a:r>
            <a:r>
              <a:rPr lang="hi-IN" dirty="0"/>
              <a:t>, ण, न, </a:t>
            </a:r>
            <a:r>
              <a:rPr lang="hi-IN" dirty="0" smtClean="0"/>
              <a:t>म </a:t>
            </a:r>
            <a:endParaRPr lang="en-US" dirty="0" smtClean="0"/>
          </a:p>
          <a:p>
            <a:pPr algn="l"/>
            <a:r>
              <a:rPr lang="en-US" dirty="0" smtClean="0"/>
              <a:t>(</a:t>
            </a:r>
            <a:r>
              <a:rPr lang="hi-IN" dirty="0" smtClean="0"/>
              <a:t>को </a:t>
            </a:r>
            <a:r>
              <a:rPr lang="hi-IN" dirty="0"/>
              <a:t>छोड़कर शेष </a:t>
            </a:r>
            <a:r>
              <a:rPr lang="hi-IN" dirty="0" smtClean="0"/>
              <a:t>सभी</a:t>
            </a:r>
            <a:r>
              <a:rPr lang="en-US" dirty="0" smtClean="0"/>
              <a:t>)</a:t>
            </a:r>
            <a:r>
              <a:rPr lang="hi-IN" dirty="0" smtClean="0"/>
              <a:t> </a:t>
            </a:r>
            <a:r>
              <a:rPr lang="hi-IN" dirty="0"/>
              <a:t>  </a:t>
            </a:r>
            <a:r>
              <a:rPr lang="en-US" dirty="0"/>
              <a:t>	</a:t>
            </a:r>
            <a:r>
              <a:rPr lang="en-US" dirty="0" smtClean="0"/>
              <a:t>	     </a:t>
            </a:r>
            <a:r>
              <a:rPr lang="hi-IN" dirty="0" smtClean="0"/>
              <a:t>य,र,ल,व</a:t>
            </a:r>
            <a:r>
              <a:rPr lang="hi-IN" dirty="0"/>
              <a:t>।      </a:t>
            </a:r>
            <a:r>
              <a:rPr lang="en-US" dirty="0" smtClean="0"/>
              <a:t>			</a:t>
            </a:r>
          </a:p>
          <a:p>
            <a:pPr algn="l"/>
            <a:r>
              <a:rPr lang="en-US" dirty="0"/>
              <a:t>	</a:t>
            </a:r>
            <a:r>
              <a:rPr lang="en-US" dirty="0" smtClean="0"/>
              <a:t>									</a:t>
            </a:r>
            <a:r>
              <a:rPr lang="hi-IN" dirty="0" smtClean="0"/>
              <a:t> </a:t>
            </a:r>
            <a:r>
              <a:rPr lang="hi-IN" dirty="0"/>
              <a:t>ङ,ञ, ण, न, म।  </a:t>
            </a:r>
            <a:endParaRPr lang="en-US" dirty="0"/>
          </a:p>
        </p:txBody>
      </p:sp>
      <p:cxnSp>
        <p:nvCxnSpPr>
          <p:cNvPr id="5" name="Straight Connector 4"/>
          <p:cNvCxnSpPr/>
          <p:nvPr/>
        </p:nvCxnSpPr>
        <p:spPr>
          <a:xfrm>
            <a:off x="1236372" y="1725769"/>
            <a:ext cx="92599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23493" y="1725769"/>
            <a:ext cx="12879" cy="4250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6053070" y="1725769"/>
            <a:ext cx="12879" cy="4250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10496282" y="1725769"/>
            <a:ext cx="12878" cy="4250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1236372" y="2459865"/>
            <a:ext cx="0" cy="6310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5808372" y="2485623"/>
            <a:ext cx="38636" cy="9787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10496282" y="2459865"/>
            <a:ext cx="12878" cy="14424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964240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TotalTime>
  <Words>58</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Mangal</vt:lpstr>
      <vt:lpstr>Office Theme</vt:lpstr>
      <vt:lpstr>भाषा विज्ञान   </vt:lpstr>
      <vt:lpstr>ध्वनियों का वर्गीकरण </vt:lpstr>
      <vt:lpstr>व्यंजन की परिभाषा</vt:lpstr>
      <vt:lpstr>स्वरतंत्रियों के आधार पर</vt:lpstr>
      <vt:lpstr>प्राणत्व के आधार पर</vt:lpstr>
      <vt:lpstr>अनुनासिकता के आधार पर</vt:lpstr>
      <vt:lpstr>संयुक्तता-असंयुक्तता के आधार पर</vt:lpstr>
      <vt:lpstr>सबलता-असबलता के आधार पर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भाषा विज्ञान</dc:title>
  <dc:creator>deepak vishwakarma</dc:creator>
  <cp:lastModifiedBy>deepak vishwakarma</cp:lastModifiedBy>
  <cp:revision>11</cp:revision>
  <dcterms:created xsi:type="dcterms:W3CDTF">2016-11-15T17:06:06Z</dcterms:created>
  <dcterms:modified xsi:type="dcterms:W3CDTF">2016-11-15T18:46:13Z</dcterms:modified>
</cp:coreProperties>
</file>